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5" r:id="rId8"/>
    <p:sldId id="262" r:id="rId9"/>
    <p:sldId id="266" r:id="rId10"/>
    <p:sldId id="263" r:id="rId11"/>
    <p:sldId id="264"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e-DE"/>
              <a:t>Mastertitelformat bearbeiten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509A250-FF31-4206-8172-F9D3106AACB1}" type="datetimeFigureOut">
              <a:rPr lang="en-US" dirty="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e-DE"/>
              <a:t>Mastertitelformat bearbeiten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e-DE"/>
              <a:t>Mastertitelformat bearbeiten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de-DE"/>
              <a:t>Mastertextformat bearbeiten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e-DE"/>
              <a:t>Mastertitelformat bearbeiten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e-DE"/>
              <a:t>Mastertitelformat bearbeiten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796027F-7875-4030-9381-8BD8C4F21935}" type="datetimeFigureOut">
              <a:rPr lang="en-US" dirty="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7" name="Date Placeholder 4"/>
          <p:cNvSpPr>
            <a:spLocks noGrp="1"/>
          </p:cNvSpPr>
          <p:nvPr>
            <p:ph type="dt" sz="half" idx="10"/>
          </p:nvPr>
        </p:nvSpPr>
        <p:spPr/>
        <p:txBody>
          <a:bodyPr/>
          <a:lstStyle/>
          <a:p>
            <a:fld id="{4509A250-FF31-4206-8172-F9D3106AACB1}" type="datetimeFigureOut">
              <a:rPr lang="en-US" dirty="0"/>
              <a:t>5/23/2022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e-DE"/>
              <a:t>Mastertitelformat bearbeiten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509A250-FF31-4206-8172-F9D3106AACB1}" type="datetimeFigureOut">
              <a:rPr lang="en-US" dirty="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e-DE"/>
              <a:t>Mastertitelformat bearbeiten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5/23/2022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1.glb"/><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news.schoolsdo.org/2017/06/bullying-hurts-schools-financially-too/" TargetMode="External"/><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handysektor.de/artikel/tipps-gegen-cybermobbing/" TargetMode="External"/><Relationship Id="rId2" Type="http://schemas.openxmlformats.org/officeDocument/2006/relationships/hyperlink" Target="https://de.wikipedia.org/wiki/Cyber-Mobbing" TargetMode="Externa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0.png"/><Relationship Id="rId4" Type="http://schemas.microsoft.com/office/2017/06/relationships/model3d" Target="../media/model3d8.glb"/></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7/06/relationships/model3d" Target="../media/model3d9.glb"/><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www.michaela-bodensee.de/2010/02/stoppt-cybermobbing.html" TargetMode="External"/><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8.png"/><Relationship Id="rId4" Type="http://schemas.microsoft.com/office/2017/06/relationships/model3d" Target="../media/model3d2.glb"/></Relationships>
</file>

<file path=ppt/slides/_rels/slide3.xml.rels><?xml version="1.0" encoding="UTF-8" standalone="yes"?>
<Relationships xmlns="http://schemas.openxmlformats.org/package/2006/relationships"><Relationship Id="rId3" Type="http://schemas.openxmlformats.org/officeDocument/2006/relationships/hyperlink" Target="https://boletinboces.wordpress.com/2015/08/17/la-agresion-laboral-es-una-practica-comun-en-las-universidades/" TargetMode="External"/><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7/06/relationships/model3d" Target="../media/model3d3.glb"/><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medium.com/eu-copyright-reform/killing-parody-killing-memes-killing-the-internet-b864df222047" TargetMode="External"/><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handysektor.de/artikel/tipps-gegen-cybermobbing/" TargetMode="External"/><Relationship Id="rId1" Type="http://schemas.openxmlformats.org/officeDocument/2006/relationships/slideLayout" Target="../slideLayouts/slideLayout4.xml"/><Relationship Id="rId4" Type="http://schemas.openxmlformats.org/officeDocument/2006/relationships/hyperlink" Target="https://www.digi-komm.de/berufsschullehrkraefte/cybermobb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7/06/relationships/model3d" Target="../media/model3d4.glb"/><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4.png"/><Relationship Id="rId7" Type="http://schemas.openxmlformats.org/officeDocument/2006/relationships/image" Target="../media/image15.png"/><Relationship Id="rId2" Type="http://schemas.microsoft.com/office/2017/06/relationships/model3d" Target="../media/model3d5.glb"/><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17.png"/><Relationship Id="rId5" Type="http://schemas.microsoft.com/office/2017/06/relationships/model3d" Target="../media/model3d6.glb"/><Relationship Id="rId10" Type="http://schemas.microsoft.com/office/2017/06/relationships/model3d" Target="../media/model3d7.glb"/><Relationship Id="rId4" Type="http://schemas.openxmlformats.org/officeDocument/2006/relationships/image" Target="../media/image14.png"/><Relationship Id="rId9" Type="http://schemas.openxmlformats.org/officeDocument/2006/relationships/hyperlink" Target="https://www.flickr.com/photos/127889014@N04/1629915948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uemarie.info/2017/09/anti-bullying-case-studies.html" TargetMode="External"/><Relationship Id="rId2" Type="http://schemas.openxmlformats.org/officeDocument/2006/relationships/image" Target="../media/image1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9F3E2-F87E-4DC1-B432-B534CC1E19F3}"/>
              </a:ext>
            </a:extLst>
          </p:cNvPr>
          <p:cNvSpPr>
            <a:spLocks noGrp="1"/>
          </p:cNvSpPr>
          <p:nvPr>
            <p:ph type="ctrTitle"/>
          </p:nvPr>
        </p:nvSpPr>
        <p:spPr/>
        <p:txBody>
          <a:bodyPr/>
          <a:lstStyle/>
          <a:p>
            <a:r>
              <a:rPr lang="de-DE" dirty="0">
                <a:latin typeface="Bookman Old Style" panose="02050604050505020204" pitchFamily="18" charset="0"/>
              </a:rPr>
              <a:t>Cybermobbing</a:t>
            </a:r>
          </a:p>
        </p:txBody>
      </p:sp>
      <p:sp>
        <p:nvSpPr>
          <p:cNvPr id="3" name="Untertitel 2">
            <a:extLst>
              <a:ext uri="{FF2B5EF4-FFF2-40B4-BE49-F238E27FC236}">
                <a16:creationId xmlns:a16="http://schemas.microsoft.com/office/drawing/2014/main" id="{75329EF5-EF6C-4E1C-8177-216E922C53FD}"/>
              </a:ext>
            </a:extLst>
          </p:cNvPr>
          <p:cNvSpPr>
            <a:spLocks noGrp="1"/>
          </p:cNvSpPr>
          <p:nvPr>
            <p:ph type="subTitle" idx="1"/>
          </p:nvPr>
        </p:nvSpPr>
        <p:spPr/>
        <p:txBody>
          <a:bodyPr/>
          <a:lstStyle/>
          <a:p>
            <a:r>
              <a:rPr lang="de-DE" dirty="0"/>
              <a:t>Paulina schütte </a:t>
            </a:r>
          </a:p>
          <a:p>
            <a:r>
              <a:rPr lang="de-DE" dirty="0"/>
              <a:t>Klasse 6a</a:t>
            </a:r>
          </a:p>
        </p:txBody>
      </p:sp>
      <mc:AlternateContent xmlns:mc="http://schemas.openxmlformats.org/markup-compatibility/2006" xmlns:am3d="http://schemas.microsoft.com/office/drawing/2017/model3d">
        <mc:Choice Requires="am3d">
          <p:graphicFrame>
            <p:nvGraphicFramePr>
              <p:cNvPr id="4" name="3D-Modell 3" descr="Schreibtisch Erde Weltkugel">
                <a:extLst>
                  <a:ext uri="{FF2B5EF4-FFF2-40B4-BE49-F238E27FC236}">
                    <a16:creationId xmlns:a16="http://schemas.microsoft.com/office/drawing/2014/main" id="{8606567E-F1CC-414F-8CBE-FC2A94CA3EAC}"/>
                  </a:ext>
                </a:extLst>
              </p:cNvPr>
              <p:cNvGraphicFramePr>
                <a:graphicFrameLocks noChangeAspect="1"/>
              </p:cNvGraphicFramePr>
              <p:nvPr>
                <p:extLst>
                  <p:ext uri="{D42A27DB-BD31-4B8C-83A1-F6EECF244321}">
                    <p14:modId xmlns:p14="http://schemas.microsoft.com/office/powerpoint/2010/main" val="694822792"/>
                  </p:ext>
                </p:extLst>
              </p:nvPr>
            </p:nvGraphicFramePr>
            <p:xfrm>
              <a:off x="7762110" y="3503514"/>
              <a:ext cx="2790281" cy="2547731"/>
            </p:xfrm>
            <a:graphic>
              <a:graphicData uri="http://schemas.microsoft.com/office/drawing/2017/model3d">
                <am3d:model3d r:embed="rId2">
                  <am3d:spPr>
                    <a:xfrm>
                      <a:off x="0" y="0"/>
                      <a:ext cx="2790281" cy="2547731"/>
                    </a:xfrm>
                    <a:prstGeom prst="rect">
                      <a:avLst/>
                    </a:prstGeom>
                  </am3d:spPr>
                  <am3d:camera>
                    <am3d:pos x="0" y="0" z="68687252"/>
                    <am3d:up dx="0" dy="36000000" dz="0"/>
                    <am3d:lookAt x="0" y="0" z="0"/>
                    <am3d:perspective fov="2700000"/>
                  </am3d:camera>
                  <am3d:trans>
                    <am3d:meterPerModelUnit n="6931035" d="1000000"/>
                    <am3d:preTrans dx="0" dy="0" dz="0"/>
                    <am3d:scale>
                      <am3d:sx n="1000000" d="1000000"/>
                      <am3d:sy n="1000000" d="1000000"/>
                      <am3d:sz n="1000000" d="1000000"/>
                    </am3d:scale>
                    <am3d:rot/>
                    <am3d:postTrans dx="0" dy="0" dz="0"/>
                  </am3d:trans>
                  <am3d:raster rName="Office3DRenderer" rVer="16.0.8326">
                    <am3d:blip r:embed="rId3"/>
                  </am3d:raster>
                  <am3d:objViewport viewportSz="34740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Modell 3" descr="Schreibtisch Erde Weltkugel">
                <a:extLst>
                  <a:ext uri="{FF2B5EF4-FFF2-40B4-BE49-F238E27FC236}">
                    <a16:creationId xmlns:a16="http://schemas.microsoft.com/office/drawing/2014/main" id="{8606567E-F1CC-414F-8CBE-FC2A94CA3EAC}"/>
                  </a:ext>
                </a:extLst>
              </p:cNvPr>
              <p:cNvPicPr>
                <a:picLocks noGrp="1" noRot="1" noChangeAspect="1" noMove="1" noResize="1" noEditPoints="1" noAdjustHandles="1" noChangeArrowheads="1" noChangeShapeType="1" noCrop="1"/>
              </p:cNvPicPr>
              <p:nvPr/>
            </p:nvPicPr>
            <p:blipFill>
              <a:blip r:embed="rId4"/>
              <a:stretch>
                <a:fillRect/>
              </a:stretch>
            </p:blipFill>
            <p:spPr>
              <a:xfrm>
                <a:off x="7762110" y="3503514"/>
                <a:ext cx="2790281" cy="2547731"/>
              </a:xfrm>
              <a:prstGeom prst="rect">
                <a:avLst/>
              </a:prstGeom>
            </p:spPr>
          </p:pic>
        </mc:Fallback>
      </mc:AlternateContent>
    </p:spTree>
    <p:extLst>
      <p:ext uri="{BB962C8B-B14F-4D97-AF65-F5344CB8AC3E}">
        <p14:creationId xmlns:p14="http://schemas.microsoft.com/office/powerpoint/2010/main" val="106863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DBF5C-FDF5-46EF-8FDA-EA0B545084C8}"/>
              </a:ext>
            </a:extLst>
          </p:cNvPr>
          <p:cNvSpPr>
            <a:spLocks noGrp="1"/>
          </p:cNvSpPr>
          <p:nvPr>
            <p:ph type="title"/>
          </p:nvPr>
        </p:nvSpPr>
        <p:spPr/>
        <p:txBody>
          <a:bodyPr/>
          <a:lstStyle/>
          <a:p>
            <a:r>
              <a:rPr lang="de-DE" dirty="0">
                <a:latin typeface="Bookman Old Style" panose="02050604050505020204" pitchFamily="18" charset="0"/>
              </a:rPr>
              <a:t>Eigene Aspekte</a:t>
            </a:r>
          </a:p>
        </p:txBody>
      </p:sp>
      <p:sp>
        <p:nvSpPr>
          <p:cNvPr id="3" name="Inhaltsplatzhalter 2">
            <a:extLst>
              <a:ext uri="{FF2B5EF4-FFF2-40B4-BE49-F238E27FC236}">
                <a16:creationId xmlns:a16="http://schemas.microsoft.com/office/drawing/2014/main" id="{C4E8A17D-2AAF-4AAF-A47A-1C1168E54EEF}"/>
              </a:ext>
            </a:extLst>
          </p:cNvPr>
          <p:cNvSpPr>
            <a:spLocks noGrp="1"/>
          </p:cNvSpPr>
          <p:nvPr>
            <p:ph sz="half" idx="1"/>
          </p:nvPr>
        </p:nvSpPr>
        <p:spPr/>
        <p:txBody>
          <a:bodyPr>
            <a:normAutofit/>
          </a:bodyPr>
          <a:lstStyle/>
          <a:p>
            <a:r>
              <a:rPr lang="de-DE" sz="2400" dirty="0">
                <a:latin typeface="Cooper Black" panose="0208090404030B020404" pitchFamily="18" charset="0"/>
              </a:rPr>
              <a:t>Man sollte nie andere mobben, nur weil sie nicht so sind wie man selber.</a:t>
            </a:r>
          </a:p>
          <a:p>
            <a:r>
              <a:rPr lang="de-DE" sz="2400" dirty="0">
                <a:latin typeface="Cooper Black" panose="0208090404030B020404" pitchFamily="18" charset="0"/>
              </a:rPr>
              <a:t>Jeder Mensch ist besonders so wie er ist.</a:t>
            </a:r>
          </a:p>
          <a:p>
            <a:r>
              <a:rPr lang="de-DE" sz="2400" dirty="0">
                <a:latin typeface="Cooper Black" panose="0208090404030B020404" pitchFamily="18" charset="0"/>
              </a:rPr>
              <a:t>Es gibt kein Perfekt. </a:t>
            </a:r>
          </a:p>
        </p:txBody>
      </p:sp>
      <p:pic>
        <p:nvPicPr>
          <p:cNvPr id="6" name="Inhaltsplatzhalter 5">
            <a:extLst>
              <a:ext uri="{FF2B5EF4-FFF2-40B4-BE49-F238E27FC236}">
                <a16:creationId xmlns:a16="http://schemas.microsoft.com/office/drawing/2014/main" id="{D4D88C93-4E08-49AD-9272-70A57FCE3295}"/>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692351" y="2264065"/>
            <a:ext cx="3869332" cy="2088395"/>
          </a:xfrm>
        </p:spPr>
      </p:pic>
    </p:spTree>
    <p:extLst>
      <p:ext uri="{BB962C8B-B14F-4D97-AF65-F5344CB8AC3E}">
        <p14:creationId xmlns:p14="http://schemas.microsoft.com/office/powerpoint/2010/main" val="61921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74E28-8C53-40A6-AF79-18990FF8D77A}"/>
              </a:ext>
            </a:extLst>
          </p:cNvPr>
          <p:cNvSpPr>
            <a:spLocks noGrp="1"/>
          </p:cNvSpPr>
          <p:nvPr>
            <p:ph type="title"/>
          </p:nvPr>
        </p:nvSpPr>
        <p:spPr/>
        <p:txBody>
          <a:bodyPr/>
          <a:lstStyle/>
          <a:p>
            <a:r>
              <a:rPr lang="de-DE" dirty="0">
                <a:latin typeface="Bookman Old Style" panose="02050604050505020204" pitchFamily="18" charset="0"/>
              </a:rPr>
              <a:t>Quellenangabe</a:t>
            </a:r>
          </a:p>
        </p:txBody>
      </p:sp>
      <p:sp>
        <p:nvSpPr>
          <p:cNvPr id="3" name="Inhaltsplatzhalter 2">
            <a:extLst>
              <a:ext uri="{FF2B5EF4-FFF2-40B4-BE49-F238E27FC236}">
                <a16:creationId xmlns:a16="http://schemas.microsoft.com/office/drawing/2014/main" id="{B766B03D-7CB2-442C-9683-303AF0EE66ED}"/>
              </a:ext>
            </a:extLst>
          </p:cNvPr>
          <p:cNvSpPr>
            <a:spLocks noGrp="1"/>
          </p:cNvSpPr>
          <p:nvPr>
            <p:ph sz="half" idx="1"/>
          </p:nvPr>
        </p:nvSpPr>
        <p:spPr/>
        <p:txBody>
          <a:bodyPr/>
          <a:lstStyle/>
          <a:p>
            <a:pPr marL="0" indent="0">
              <a:buNone/>
            </a:pPr>
            <a:r>
              <a:rPr lang="de-DE" dirty="0">
                <a:hlinkClick r:id="rId2"/>
              </a:rPr>
              <a:t>https://de.wikipedia.org/wiki/Cyber-Mobbing</a:t>
            </a:r>
            <a:endParaRPr lang="de-DE" dirty="0"/>
          </a:p>
          <a:p>
            <a:pPr marL="0" indent="0">
              <a:buNone/>
            </a:pPr>
            <a:r>
              <a:rPr lang="de-DE" dirty="0"/>
              <a:t> </a:t>
            </a:r>
            <a:r>
              <a:rPr lang="de-DE" dirty="0">
                <a:hlinkClick r:id="rId3"/>
              </a:rPr>
              <a:t>https://www.handysektor.de/artikel/tipps-gegen-cybermobbing/</a:t>
            </a:r>
            <a:endParaRPr lang="de-DE" dirty="0"/>
          </a:p>
          <a:p>
            <a:pPr marL="0" indent="0">
              <a:buNone/>
            </a:pPr>
            <a:endParaRPr lang="de-DE" dirty="0"/>
          </a:p>
          <a:p>
            <a:pPr marL="0" indent="0">
              <a:buNone/>
            </a:pPr>
            <a:r>
              <a:rPr lang="de-DE" dirty="0">
                <a:hlinkClick r:id="rId3"/>
              </a:rPr>
              <a:t>https://www.handysektor.de/artikel/tipps-gegen-cybermobbing/</a:t>
            </a:r>
            <a:endParaRPr lang="de-DE" dirty="0"/>
          </a:p>
          <a:p>
            <a:pPr marL="0" indent="0">
              <a:buNone/>
            </a:pPr>
            <a:endParaRPr lang="de-DE" dirty="0"/>
          </a:p>
        </p:txBody>
      </p:sp>
      <mc:AlternateContent xmlns:mc="http://schemas.openxmlformats.org/markup-compatibility/2006" xmlns:am3d="http://schemas.microsoft.com/office/drawing/2017/model3d">
        <mc:Choice Requires="am3d">
          <p:graphicFrame>
            <p:nvGraphicFramePr>
              <p:cNvPr id="5" name="Inhaltsplatzhalter 4" descr="Smiley mit Sonnenbrille Emoji">
                <a:extLst>
                  <a:ext uri="{FF2B5EF4-FFF2-40B4-BE49-F238E27FC236}">
                    <a16:creationId xmlns:a16="http://schemas.microsoft.com/office/drawing/2014/main" id="{075D138F-3A18-4E0E-BA62-A9374A116349}"/>
                  </a:ext>
                </a:extLst>
              </p:cNvPr>
              <p:cNvGraphicFramePr>
                <a:graphicFrameLocks noGrp="1" noChangeAspect="1"/>
              </p:cNvGraphicFramePr>
              <p:nvPr>
                <p:ph sz="half" idx="2"/>
                <p:extLst>
                  <p:ext uri="{D42A27DB-BD31-4B8C-83A1-F6EECF244321}">
                    <p14:modId xmlns:p14="http://schemas.microsoft.com/office/powerpoint/2010/main" val="1163914785"/>
                  </p:ext>
                </p:extLst>
              </p:nvPr>
            </p:nvGraphicFramePr>
            <p:xfrm>
              <a:off x="6438106" y="3008313"/>
              <a:ext cx="2828925" cy="2295525"/>
            </p:xfrm>
            <a:graphic>
              <a:graphicData uri="http://schemas.microsoft.com/office/drawing/2017/model3d">
                <am3d:model3d r:embed="rId4">
                  <am3d:spPr>
                    <a:xfrm>
                      <a:off x="0" y="0"/>
                      <a:ext cx="2828925" cy="2295525"/>
                    </a:xfrm>
                    <a:prstGeom prst="rect">
                      <a:avLst/>
                    </a:prstGeom>
                  </am3d:spPr>
                  <am3d:camera>
                    <am3d:pos x="0" y="0" z="78334150"/>
                    <am3d:up dx="0" dy="36000000" dz="0"/>
                    <am3d:lookAt x="0" y="0" z="0"/>
                    <am3d:perspective fov="2700000"/>
                  </am3d:camera>
                  <am3d:trans>
                    <am3d:meterPerModelUnit n="88884" d="1000000"/>
                    <am3d:preTrans dx="1832" dy="-16799170" dz="-1200816"/>
                    <am3d:scale>
                      <am3d:sx n="1000000" d="1000000"/>
                      <am3d:sy n="1000000" d="1000000"/>
                      <am3d:sz n="1000000" d="1000000"/>
                    </am3d:scale>
                    <am3d:rot ax="389579" ay="948218" az="106521"/>
                    <am3d:postTrans dx="0" dy="0" dz="0"/>
                  </am3d:trans>
                  <am3d:raster rName="Office3DRenderer" rVer="16.0.8326">
                    <am3d:blip r:embed="rId5"/>
                  </am3d:raster>
                  <am3d:objViewport viewportSz="42005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Inhaltsplatzhalter 4" descr="Smiley mit Sonnenbrille Emoji">
                <a:extLst>
                  <a:ext uri="{FF2B5EF4-FFF2-40B4-BE49-F238E27FC236}">
                    <a16:creationId xmlns:a16="http://schemas.microsoft.com/office/drawing/2014/main" id="{075D138F-3A18-4E0E-BA62-A9374A116349}"/>
                  </a:ext>
                </a:extLst>
              </p:cNvPr>
              <p:cNvPicPr>
                <a:picLocks noGrp="1" noRot="1" noChangeAspect="1" noMove="1" noResize="1" noEditPoints="1" noAdjustHandles="1" noChangeArrowheads="1" noChangeShapeType="1" noCrop="1"/>
              </p:cNvPicPr>
              <p:nvPr/>
            </p:nvPicPr>
            <p:blipFill>
              <a:blip r:embed="rId6"/>
              <a:stretch>
                <a:fillRect/>
              </a:stretch>
            </p:blipFill>
            <p:spPr>
              <a:xfrm>
                <a:off x="6438106" y="3008313"/>
                <a:ext cx="2828925" cy="2295525"/>
              </a:xfrm>
              <a:prstGeom prst="rect">
                <a:avLst/>
              </a:prstGeom>
            </p:spPr>
          </p:pic>
        </mc:Fallback>
      </mc:AlternateContent>
    </p:spTree>
    <p:extLst>
      <p:ext uri="{BB962C8B-B14F-4D97-AF65-F5344CB8AC3E}">
        <p14:creationId xmlns:p14="http://schemas.microsoft.com/office/powerpoint/2010/main" val="14966085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338C5AB-A4DB-434B-ACD2-2E42B1D68C0D}"/>
              </a:ext>
            </a:extLst>
          </p:cNvPr>
          <p:cNvSpPr>
            <a:spLocks noGrp="1"/>
          </p:cNvSpPr>
          <p:nvPr>
            <p:ph sz="half" idx="1"/>
          </p:nvPr>
        </p:nvSpPr>
        <p:spPr>
          <a:xfrm>
            <a:off x="1103312" y="1484243"/>
            <a:ext cx="4687888" cy="4772095"/>
          </a:xfrm>
        </p:spPr>
        <p:txBody>
          <a:bodyPr>
            <a:normAutofit/>
          </a:bodyPr>
          <a:lstStyle/>
          <a:p>
            <a:pPr marL="0" indent="0">
              <a:buNone/>
            </a:pPr>
            <a:r>
              <a:rPr lang="de-DE" sz="3200" dirty="0"/>
              <a:t>Ich </a:t>
            </a:r>
            <a:r>
              <a:rPr lang="de-DE" sz="3200"/>
              <a:t>hoffe, diese </a:t>
            </a:r>
            <a:r>
              <a:rPr lang="de-DE" sz="3200" dirty="0"/>
              <a:t>Präsentation hat </a:t>
            </a:r>
            <a:r>
              <a:rPr lang="de-DE" sz="3200"/>
              <a:t>euch über das Thema „Cybermobbing“ </a:t>
            </a:r>
            <a:r>
              <a:rPr lang="de-DE" sz="3200" dirty="0"/>
              <a:t>informiert und euch geholfen.</a:t>
            </a:r>
          </a:p>
        </p:txBody>
      </p:sp>
      <p:sp>
        <p:nvSpPr>
          <p:cNvPr id="4" name="Inhaltsplatzhalter 3">
            <a:extLst>
              <a:ext uri="{FF2B5EF4-FFF2-40B4-BE49-F238E27FC236}">
                <a16:creationId xmlns:a16="http://schemas.microsoft.com/office/drawing/2014/main" id="{280086CC-BA80-4172-9C5B-87854E9F3762}"/>
              </a:ext>
            </a:extLst>
          </p:cNvPr>
          <p:cNvSpPr>
            <a:spLocks noGrp="1"/>
          </p:cNvSpPr>
          <p:nvPr>
            <p:ph sz="half" idx="2"/>
          </p:nvPr>
        </p:nvSpPr>
        <p:spPr>
          <a:xfrm flipV="1">
            <a:off x="8569971" y="7271664"/>
            <a:ext cx="4396341" cy="798910"/>
          </a:xfrm>
        </p:spPr>
        <p:txBody>
          <a:bodyPr/>
          <a:lstStyle/>
          <a:p>
            <a:pPr marL="0" indent="0">
              <a:buNone/>
            </a:pPr>
            <a:r>
              <a:rPr lang="de-DE" dirty="0"/>
              <a:t>.</a:t>
            </a:r>
          </a:p>
        </p:txBody>
      </p:sp>
      <mc:AlternateContent xmlns:mc="http://schemas.openxmlformats.org/markup-compatibility/2006" xmlns:am3d="http://schemas.microsoft.com/office/drawing/2017/model3d">
        <mc:Choice Requires="am3d">
          <p:graphicFrame>
            <p:nvGraphicFramePr>
              <p:cNvPr id="5" name="3D-Modell 4" descr="Laptop Computer">
                <a:extLst>
                  <a:ext uri="{FF2B5EF4-FFF2-40B4-BE49-F238E27FC236}">
                    <a16:creationId xmlns:a16="http://schemas.microsoft.com/office/drawing/2014/main" id="{F195AAE5-AB80-4CCD-9404-1F6344B1A0F7}"/>
                  </a:ext>
                </a:extLst>
              </p:cNvPr>
              <p:cNvGraphicFramePr>
                <a:graphicFrameLocks noChangeAspect="1"/>
              </p:cNvGraphicFramePr>
              <p:nvPr>
                <p:extLst>
                  <p:ext uri="{D42A27DB-BD31-4B8C-83A1-F6EECF244321}">
                    <p14:modId xmlns:p14="http://schemas.microsoft.com/office/powerpoint/2010/main" val="59457793"/>
                  </p:ext>
                </p:extLst>
              </p:nvPr>
            </p:nvGraphicFramePr>
            <p:xfrm>
              <a:off x="5791200" y="908346"/>
              <a:ext cx="4466352" cy="3742593"/>
            </p:xfrm>
            <a:graphic>
              <a:graphicData uri="http://schemas.microsoft.com/office/drawing/2017/model3d">
                <am3d:model3d r:embed="rId2">
                  <am3d:spPr>
                    <a:xfrm>
                      <a:off x="0" y="0"/>
                      <a:ext cx="4466352" cy="3742593"/>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372511" ay="-1366252" az="-144671"/>
                    <am3d:postTrans dx="0" dy="0" dz="0"/>
                  </am3d:trans>
                  <am3d:raster rName="Office3DRenderer" rVer="16.0.8326">
                    <am3d:blip r:embed="rId3"/>
                  </am3d:raster>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Modell 4" descr="Laptop Computer">
                <a:extLst>
                  <a:ext uri="{FF2B5EF4-FFF2-40B4-BE49-F238E27FC236}">
                    <a16:creationId xmlns:a16="http://schemas.microsoft.com/office/drawing/2014/main" id="{F195AAE5-AB80-4CCD-9404-1F6344B1A0F7}"/>
                  </a:ext>
                </a:extLst>
              </p:cNvPr>
              <p:cNvPicPr>
                <a:picLocks noGrp="1" noRot="1" noChangeAspect="1" noMove="1" noResize="1" noEditPoints="1" noAdjustHandles="1" noChangeArrowheads="1" noChangeShapeType="1" noCrop="1"/>
              </p:cNvPicPr>
              <p:nvPr/>
            </p:nvPicPr>
            <p:blipFill>
              <a:blip r:embed="rId4"/>
              <a:stretch>
                <a:fillRect/>
              </a:stretch>
            </p:blipFill>
            <p:spPr>
              <a:xfrm>
                <a:off x="5791200" y="908346"/>
                <a:ext cx="4466352" cy="3742593"/>
              </a:xfrm>
              <a:prstGeom prst="rect">
                <a:avLst/>
              </a:prstGeom>
            </p:spPr>
          </p:pic>
        </mc:Fallback>
      </mc:AlternateContent>
    </p:spTree>
    <p:extLst>
      <p:ext uri="{BB962C8B-B14F-4D97-AF65-F5344CB8AC3E}">
        <p14:creationId xmlns:p14="http://schemas.microsoft.com/office/powerpoint/2010/main" val="895880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137866-F910-43B2-9C9A-24299E6D5812}"/>
              </a:ext>
            </a:extLst>
          </p:cNvPr>
          <p:cNvSpPr>
            <a:spLocks noGrp="1"/>
          </p:cNvSpPr>
          <p:nvPr>
            <p:ph type="title"/>
          </p:nvPr>
        </p:nvSpPr>
        <p:spPr/>
        <p:txBody>
          <a:bodyPr/>
          <a:lstStyle/>
          <a:p>
            <a:r>
              <a:rPr lang="de-DE" dirty="0">
                <a:latin typeface="Book Antiqua" panose="02040602050305030304" pitchFamily="18" charset="0"/>
              </a:rPr>
              <a:t>Erklärung- Was ist „Cybermobbing</a:t>
            </a:r>
            <a:r>
              <a:rPr lang="de-DE" dirty="0"/>
              <a:t>“</a:t>
            </a:r>
          </a:p>
        </p:txBody>
      </p:sp>
      <p:sp>
        <p:nvSpPr>
          <p:cNvPr id="3" name="Inhaltsplatzhalter 2">
            <a:extLst>
              <a:ext uri="{FF2B5EF4-FFF2-40B4-BE49-F238E27FC236}">
                <a16:creationId xmlns:a16="http://schemas.microsoft.com/office/drawing/2014/main" id="{BAD75F16-FD93-4F9F-817C-E3866CB79F5E}"/>
              </a:ext>
            </a:extLst>
          </p:cNvPr>
          <p:cNvSpPr>
            <a:spLocks noGrp="1"/>
          </p:cNvSpPr>
          <p:nvPr>
            <p:ph sz="half" idx="1"/>
          </p:nvPr>
        </p:nvSpPr>
        <p:spPr>
          <a:xfrm>
            <a:off x="530088" y="1510749"/>
            <a:ext cx="5844208" cy="4745590"/>
          </a:xfrm>
        </p:spPr>
        <p:txBody>
          <a:bodyPr>
            <a:normAutofit/>
          </a:bodyPr>
          <a:lstStyle/>
          <a:p>
            <a:r>
              <a:rPr lang="de-DE" sz="2400" dirty="0">
                <a:latin typeface="Cooper Black" panose="0208090404030B020404" pitchFamily="18" charset="0"/>
              </a:rPr>
              <a:t>- Cybermobbing ist Mobbing über das Internet. Daher kommt auch der Name „</a:t>
            </a:r>
            <a:r>
              <a:rPr lang="de-DE" sz="2400" dirty="0" err="1">
                <a:latin typeface="Cooper Black" panose="0208090404030B020404" pitchFamily="18" charset="0"/>
              </a:rPr>
              <a:t>Cyber</a:t>
            </a:r>
            <a:r>
              <a:rPr lang="de-DE" sz="2400" dirty="0">
                <a:latin typeface="Cooper Black" panose="0208090404030B020404" pitchFamily="18" charset="0"/>
              </a:rPr>
              <a:t>“.</a:t>
            </a:r>
          </a:p>
          <a:p>
            <a:r>
              <a:rPr lang="de-DE" sz="2400" dirty="0">
                <a:latin typeface="Cooper Black" panose="0208090404030B020404" pitchFamily="18" charset="0"/>
              </a:rPr>
              <a:t>- Es gibt viele verschieden Arten von Cybermobbing.</a:t>
            </a:r>
          </a:p>
        </p:txBody>
      </p:sp>
      <p:pic>
        <p:nvPicPr>
          <p:cNvPr id="6" name="Inhaltsplatzhalter 5">
            <a:extLst>
              <a:ext uri="{FF2B5EF4-FFF2-40B4-BE49-F238E27FC236}">
                <a16:creationId xmlns:a16="http://schemas.microsoft.com/office/drawing/2014/main" id="{7E26A68B-42B3-491B-858F-FE98340A401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514099" y="1664666"/>
            <a:ext cx="3048000" cy="2920586"/>
          </a:xfrm>
        </p:spPr>
      </p:pic>
      <mc:AlternateContent xmlns:mc="http://schemas.openxmlformats.org/markup-compatibility/2006" xmlns:am3d="http://schemas.microsoft.com/office/drawing/2017/model3d">
        <mc:Choice Requires="am3d">
          <p:graphicFrame>
            <p:nvGraphicFramePr>
              <p:cNvPr id="4" name="3D-Modell 3" descr="Denkendes Gesicht Emoji">
                <a:extLst>
                  <a:ext uri="{FF2B5EF4-FFF2-40B4-BE49-F238E27FC236}">
                    <a16:creationId xmlns:a16="http://schemas.microsoft.com/office/drawing/2014/main" id="{5727C4F6-F3BC-4C64-9C46-5F9BB434127F}"/>
                  </a:ext>
                </a:extLst>
              </p:cNvPr>
              <p:cNvGraphicFramePr>
                <a:graphicFrameLocks noChangeAspect="1"/>
              </p:cNvGraphicFramePr>
              <p:nvPr>
                <p:extLst>
                  <p:ext uri="{D42A27DB-BD31-4B8C-83A1-F6EECF244321}">
                    <p14:modId xmlns:p14="http://schemas.microsoft.com/office/powerpoint/2010/main" val="4142019987"/>
                  </p:ext>
                </p:extLst>
              </p:nvPr>
            </p:nvGraphicFramePr>
            <p:xfrm>
              <a:off x="3301481" y="3768181"/>
              <a:ext cx="2923605" cy="2637101"/>
            </p:xfrm>
            <a:graphic>
              <a:graphicData uri="http://schemas.microsoft.com/office/drawing/2017/model3d">
                <am3d:model3d r:embed="rId4">
                  <am3d:spPr>
                    <a:xfrm>
                      <a:off x="0" y="0"/>
                      <a:ext cx="2923605" cy="2637101"/>
                    </a:xfrm>
                    <a:prstGeom prst="rect">
                      <a:avLst/>
                    </a:prstGeom>
                  </am3d:spPr>
                  <am3d:camera>
                    <am3d:pos x="0" y="0" z="78335969"/>
                    <am3d:up dx="0" dy="36000000" dz="0"/>
                    <am3d:lookAt x="0" y="0" z="0"/>
                    <am3d:perspective fov="2700000"/>
                  </am3d:camera>
                  <am3d:trans>
                    <am3d:meterPerModelUnit n="89687" d="1000000"/>
                    <am3d:preTrans dx="3" dy="-16951004" dz="-1048983"/>
                    <am3d:scale>
                      <am3d:sx n="1000000" d="1000000"/>
                      <am3d:sy n="1000000" d="1000000"/>
                      <am3d:sz n="1000000" d="1000000"/>
                    </am3d:scale>
                    <am3d:rot/>
                    <am3d:postTrans dx="0" dy="0" dz="0"/>
                  </am3d:trans>
                  <am3d:raster rName="Office3DRenderer" rVer="16.0.8326">
                    <am3d:blip r:embed="rId5"/>
                  </am3d:raster>
                  <am3d:objViewport viewportSz="48247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Modell 3" descr="Denkendes Gesicht Emoji">
                <a:extLst>
                  <a:ext uri="{FF2B5EF4-FFF2-40B4-BE49-F238E27FC236}">
                    <a16:creationId xmlns:a16="http://schemas.microsoft.com/office/drawing/2014/main" id="{5727C4F6-F3BC-4C64-9C46-5F9BB434127F}"/>
                  </a:ext>
                </a:extLst>
              </p:cNvPr>
              <p:cNvPicPr>
                <a:picLocks noGrp="1" noRot="1" noChangeAspect="1" noMove="1" noResize="1" noEditPoints="1" noAdjustHandles="1" noChangeArrowheads="1" noChangeShapeType="1" noCrop="1"/>
              </p:cNvPicPr>
              <p:nvPr/>
            </p:nvPicPr>
            <p:blipFill>
              <a:blip r:embed="rId6"/>
              <a:stretch>
                <a:fillRect/>
              </a:stretch>
            </p:blipFill>
            <p:spPr>
              <a:xfrm>
                <a:off x="3301481" y="3768181"/>
                <a:ext cx="2923605" cy="2637101"/>
              </a:xfrm>
              <a:prstGeom prst="rect">
                <a:avLst/>
              </a:prstGeom>
            </p:spPr>
          </p:pic>
        </mc:Fallback>
      </mc:AlternateContent>
    </p:spTree>
    <p:extLst>
      <p:ext uri="{BB962C8B-B14F-4D97-AF65-F5344CB8AC3E}">
        <p14:creationId xmlns:p14="http://schemas.microsoft.com/office/powerpoint/2010/main" val="18086935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2FA92-091B-4D9E-B929-E6E81A223829}"/>
              </a:ext>
            </a:extLst>
          </p:cNvPr>
          <p:cNvSpPr>
            <a:spLocks noGrp="1"/>
          </p:cNvSpPr>
          <p:nvPr>
            <p:ph type="title"/>
          </p:nvPr>
        </p:nvSpPr>
        <p:spPr>
          <a:xfrm>
            <a:off x="646111" y="278296"/>
            <a:ext cx="9404723" cy="1574952"/>
          </a:xfrm>
        </p:spPr>
        <p:txBody>
          <a:bodyPr/>
          <a:lstStyle/>
          <a:p>
            <a:r>
              <a:rPr lang="de-DE" dirty="0">
                <a:latin typeface="Bookman Old Style" panose="02050604050505020204" pitchFamily="18" charset="0"/>
              </a:rPr>
              <a:t>Ursprung</a:t>
            </a:r>
          </a:p>
        </p:txBody>
      </p:sp>
      <p:sp>
        <p:nvSpPr>
          <p:cNvPr id="3" name="Inhaltsplatzhalter 2">
            <a:extLst>
              <a:ext uri="{FF2B5EF4-FFF2-40B4-BE49-F238E27FC236}">
                <a16:creationId xmlns:a16="http://schemas.microsoft.com/office/drawing/2014/main" id="{08FA1318-99AF-4F11-A5B3-0DC80E5FC124}"/>
              </a:ext>
            </a:extLst>
          </p:cNvPr>
          <p:cNvSpPr>
            <a:spLocks noGrp="1"/>
          </p:cNvSpPr>
          <p:nvPr>
            <p:ph sz="half" idx="1"/>
          </p:nvPr>
        </p:nvSpPr>
        <p:spPr>
          <a:xfrm>
            <a:off x="159026" y="901148"/>
            <a:ext cx="9404723" cy="5830956"/>
          </a:xfrm>
        </p:spPr>
        <p:txBody>
          <a:bodyPr>
            <a:noAutofit/>
          </a:bodyPr>
          <a:lstStyle/>
          <a:p>
            <a:r>
              <a:rPr lang="de-DE" sz="2400" dirty="0">
                <a:latin typeface="Cooper Black" panose="0208090404030B020404" pitchFamily="18" charset="0"/>
              </a:rPr>
              <a:t>- Vor 80 Jahren gab es noch kein Cybermobbing, denn man hatte auch gar keine Möglichkeit sich über Leute im Internet lustig zu machen.</a:t>
            </a:r>
          </a:p>
          <a:p>
            <a:r>
              <a:rPr lang="de-DE" sz="2400" dirty="0">
                <a:latin typeface="Cooper Black" panose="0208090404030B020404" pitchFamily="18" charset="0"/>
              </a:rPr>
              <a:t>- Man hatte früher noch keine Vorstellung, wer perfekt ist und wie ein perfekter Mensch aussieht.</a:t>
            </a:r>
          </a:p>
          <a:p>
            <a:r>
              <a:rPr lang="de-DE" sz="2400" dirty="0">
                <a:latin typeface="Cooper Black" panose="0208090404030B020404" pitchFamily="18" charset="0"/>
              </a:rPr>
              <a:t>- Die Leute früher hatten bessere Sachen zu tun, als Andere runterzumachen.</a:t>
            </a:r>
          </a:p>
          <a:p>
            <a:r>
              <a:rPr lang="de-DE" sz="2400" dirty="0">
                <a:latin typeface="Cooper Black" panose="0208090404030B020404" pitchFamily="18" charset="0"/>
              </a:rPr>
              <a:t>- Beim traditionellen Mobbing haben die Opfer Angst vor der Vergeltung des Täters.</a:t>
            </a:r>
          </a:p>
          <a:p>
            <a:r>
              <a:rPr lang="de-DE" sz="2400" dirty="0">
                <a:latin typeface="Cooper Black" panose="0208090404030B020404" pitchFamily="18" charset="0"/>
              </a:rPr>
              <a:t>- Der Grund bei Cybermobbing liegt darin, dass die Betroffenen Angst haben, ihren Eltern von diesem Vorfall zu erzählen, weil  ihre Eltern die technischen Geräte zum Schutz ihres Kindes bei Cybermobbing von ihnen wegnehmen werden.</a:t>
            </a:r>
          </a:p>
        </p:txBody>
      </p:sp>
      <p:sp>
        <p:nvSpPr>
          <p:cNvPr id="4" name="Inhaltsplatzhalter 3">
            <a:extLst>
              <a:ext uri="{FF2B5EF4-FFF2-40B4-BE49-F238E27FC236}">
                <a16:creationId xmlns:a16="http://schemas.microsoft.com/office/drawing/2014/main" id="{41C5404A-663A-4D75-8C7E-6C79515B625A}"/>
              </a:ext>
            </a:extLst>
          </p:cNvPr>
          <p:cNvSpPr>
            <a:spLocks noGrp="1"/>
          </p:cNvSpPr>
          <p:nvPr>
            <p:ph sz="half" idx="2"/>
          </p:nvPr>
        </p:nvSpPr>
        <p:spPr>
          <a:xfrm flipV="1">
            <a:off x="11545889" y="1853245"/>
            <a:ext cx="765381" cy="4552033"/>
          </a:xfrm>
        </p:spPr>
        <p:txBody>
          <a:bodyPr>
            <a:normAutofit/>
          </a:bodyPr>
          <a:lstStyle/>
          <a:p>
            <a:pPr marL="0" indent="0">
              <a:buNone/>
            </a:pPr>
            <a:r>
              <a:rPr lang="de-DE" dirty="0"/>
              <a:t>.</a:t>
            </a:r>
          </a:p>
        </p:txBody>
      </p:sp>
      <p:pic>
        <p:nvPicPr>
          <p:cNvPr id="6" name="Grafik 5">
            <a:extLst>
              <a:ext uri="{FF2B5EF4-FFF2-40B4-BE49-F238E27FC236}">
                <a16:creationId xmlns:a16="http://schemas.microsoft.com/office/drawing/2014/main" id="{1B000B93-8FEE-4D27-808A-A115BDCD31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31364" y="2833906"/>
            <a:ext cx="1914525" cy="1914525"/>
          </a:xfrm>
          <a:prstGeom prst="rect">
            <a:avLst/>
          </a:prstGeom>
        </p:spPr>
      </p:pic>
    </p:spTree>
    <p:extLst>
      <p:ext uri="{BB962C8B-B14F-4D97-AF65-F5344CB8AC3E}">
        <p14:creationId xmlns:p14="http://schemas.microsoft.com/office/powerpoint/2010/main" val="2875756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0" end="0"/>
                                            </p:txEl>
                                          </p:spTgt>
                                        </p:tgtEl>
                                      </p:cBhvr>
                                      <p:to x="100000" y="60000"/>
                                    </p:animScale>
                                    <p:animScale>
                                      <p:cBhvr>
                                        <p:cTn id="22" dur="166" decel="50000">
                                          <p:stCondLst>
                                            <p:cond delay="676"/>
                                          </p:stCondLst>
                                        </p:cTn>
                                        <p:tgtEl>
                                          <p:spTgt spid="3">
                                            <p:txEl>
                                              <p:pRg st="0" end="0"/>
                                            </p:txEl>
                                          </p:spTgt>
                                        </p:tgtEl>
                                      </p:cBhvr>
                                      <p:to x="100000" y="100000"/>
                                    </p:animScale>
                                    <p:animScale>
                                      <p:cBhvr>
                                        <p:cTn id="23" dur="26">
                                          <p:stCondLst>
                                            <p:cond delay="1312"/>
                                          </p:stCondLst>
                                        </p:cTn>
                                        <p:tgtEl>
                                          <p:spTgt spid="3">
                                            <p:txEl>
                                              <p:pRg st="0" end="0"/>
                                            </p:txEl>
                                          </p:spTgt>
                                        </p:tgtEl>
                                      </p:cBhvr>
                                      <p:to x="100000" y="80000"/>
                                    </p:animScale>
                                    <p:animScale>
                                      <p:cBhvr>
                                        <p:cTn id="24" dur="166" decel="50000">
                                          <p:stCondLst>
                                            <p:cond delay="1338"/>
                                          </p:stCondLst>
                                        </p:cTn>
                                        <p:tgtEl>
                                          <p:spTgt spid="3">
                                            <p:txEl>
                                              <p:pRg st="0" end="0"/>
                                            </p:txEl>
                                          </p:spTgt>
                                        </p:tgtEl>
                                      </p:cBhvr>
                                      <p:to x="100000" y="100000"/>
                                    </p:animScale>
                                    <p:animScale>
                                      <p:cBhvr>
                                        <p:cTn id="25" dur="26">
                                          <p:stCondLst>
                                            <p:cond delay="1642"/>
                                          </p:stCondLst>
                                        </p:cTn>
                                        <p:tgtEl>
                                          <p:spTgt spid="3">
                                            <p:txEl>
                                              <p:pRg st="0" end="0"/>
                                            </p:txEl>
                                          </p:spTgt>
                                        </p:tgtEl>
                                      </p:cBhvr>
                                      <p:to x="100000" y="90000"/>
                                    </p:animScale>
                                    <p:animScale>
                                      <p:cBhvr>
                                        <p:cTn id="26" dur="166" decel="50000">
                                          <p:stCondLst>
                                            <p:cond delay="1668"/>
                                          </p:stCondLst>
                                        </p:cTn>
                                        <p:tgtEl>
                                          <p:spTgt spid="3">
                                            <p:txEl>
                                              <p:pRg st="0" end="0"/>
                                            </p:txEl>
                                          </p:spTgt>
                                        </p:tgtEl>
                                      </p:cBhvr>
                                      <p:to x="100000" y="100000"/>
                                    </p:animScale>
                                    <p:animScale>
                                      <p:cBhvr>
                                        <p:cTn id="27" dur="26">
                                          <p:stCondLst>
                                            <p:cond delay="1808"/>
                                          </p:stCondLst>
                                        </p:cTn>
                                        <p:tgtEl>
                                          <p:spTgt spid="3">
                                            <p:txEl>
                                              <p:pRg st="0" end="0"/>
                                            </p:txEl>
                                          </p:spTgt>
                                        </p:tgtEl>
                                      </p:cBhvr>
                                      <p:to x="100000" y="95000"/>
                                    </p:animScale>
                                    <p:animScale>
                                      <p:cBhvr>
                                        <p:cTn id="28" dur="166" decel="50000">
                                          <p:stCondLst>
                                            <p:cond delay="1834"/>
                                          </p:stCondLst>
                                        </p:cTn>
                                        <p:tgtEl>
                                          <p:spTgt spid="3">
                                            <p:txEl>
                                              <p:pRg st="0" end="0"/>
                                            </p:txEl>
                                          </p:spTgt>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80">
                                          <p:stCondLst>
                                            <p:cond delay="0"/>
                                          </p:stCondLst>
                                        </p:cTn>
                                        <p:tgtEl>
                                          <p:spTgt spid="3">
                                            <p:txEl>
                                              <p:pRg st="1" end="1"/>
                                            </p:txEl>
                                          </p:spTgt>
                                        </p:tgtEl>
                                      </p:cBhvr>
                                    </p:animEffect>
                                    <p:anim calcmode="lin" valueType="num">
                                      <p:cBhvr>
                                        <p:cTn id="3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xEl>
                                              <p:pRg st="1" end="1"/>
                                            </p:txEl>
                                          </p:spTgt>
                                        </p:tgtEl>
                                      </p:cBhvr>
                                      <p:to x="100000" y="60000"/>
                                    </p:animScale>
                                    <p:animScale>
                                      <p:cBhvr>
                                        <p:cTn id="38" dur="166" decel="50000">
                                          <p:stCondLst>
                                            <p:cond delay="676"/>
                                          </p:stCondLst>
                                        </p:cTn>
                                        <p:tgtEl>
                                          <p:spTgt spid="3">
                                            <p:txEl>
                                              <p:pRg st="1" end="1"/>
                                            </p:txEl>
                                          </p:spTgt>
                                        </p:tgtEl>
                                      </p:cBhvr>
                                      <p:to x="100000" y="100000"/>
                                    </p:animScale>
                                    <p:animScale>
                                      <p:cBhvr>
                                        <p:cTn id="39" dur="26">
                                          <p:stCondLst>
                                            <p:cond delay="1312"/>
                                          </p:stCondLst>
                                        </p:cTn>
                                        <p:tgtEl>
                                          <p:spTgt spid="3">
                                            <p:txEl>
                                              <p:pRg st="1" end="1"/>
                                            </p:txEl>
                                          </p:spTgt>
                                        </p:tgtEl>
                                      </p:cBhvr>
                                      <p:to x="100000" y="80000"/>
                                    </p:animScale>
                                    <p:animScale>
                                      <p:cBhvr>
                                        <p:cTn id="40" dur="166" decel="50000">
                                          <p:stCondLst>
                                            <p:cond delay="1338"/>
                                          </p:stCondLst>
                                        </p:cTn>
                                        <p:tgtEl>
                                          <p:spTgt spid="3">
                                            <p:txEl>
                                              <p:pRg st="1" end="1"/>
                                            </p:txEl>
                                          </p:spTgt>
                                        </p:tgtEl>
                                      </p:cBhvr>
                                      <p:to x="100000" y="100000"/>
                                    </p:animScale>
                                    <p:animScale>
                                      <p:cBhvr>
                                        <p:cTn id="41" dur="26">
                                          <p:stCondLst>
                                            <p:cond delay="1642"/>
                                          </p:stCondLst>
                                        </p:cTn>
                                        <p:tgtEl>
                                          <p:spTgt spid="3">
                                            <p:txEl>
                                              <p:pRg st="1" end="1"/>
                                            </p:txEl>
                                          </p:spTgt>
                                        </p:tgtEl>
                                      </p:cBhvr>
                                      <p:to x="100000" y="90000"/>
                                    </p:animScale>
                                    <p:animScale>
                                      <p:cBhvr>
                                        <p:cTn id="42" dur="166" decel="50000">
                                          <p:stCondLst>
                                            <p:cond delay="1668"/>
                                          </p:stCondLst>
                                        </p:cTn>
                                        <p:tgtEl>
                                          <p:spTgt spid="3">
                                            <p:txEl>
                                              <p:pRg st="1" end="1"/>
                                            </p:txEl>
                                          </p:spTgt>
                                        </p:tgtEl>
                                      </p:cBhvr>
                                      <p:to x="100000" y="100000"/>
                                    </p:animScale>
                                    <p:animScale>
                                      <p:cBhvr>
                                        <p:cTn id="43" dur="26">
                                          <p:stCondLst>
                                            <p:cond delay="1808"/>
                                          </p:stCondLst>
                                        </p:cTn>
                                        <p:tgtEl>
                                          <p:spTgt spid="3">
                                            <p:txEl>
                                              <p:pRg st="1" end="1"/>
                                            </p:txEl>
                                          </p:spTgt>
                                        </p:tgtEl>
                                      </p:cBhvr>
                                      <p:to x="100000" y="95000"/>
                                    </p:animScale>
                                    <p:animScale>
                                      <p:cBhvr>
                                        <p:cTn id="44" dur="166" decel="50000">
                                          <p:stCondLst>
                                            <p:cond delay="1834"/>
                                          </p:stCondLst>
                                        </p:cTn>
                                        <p:tgtEl>
                                          <p:spTgt spid="3">
                                            <p:txEl>
                                              <p:pRg st="1" end="1"/>
                                            </p:txEl>
                                          </p:spTgt>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down)">
                                      <p:cBhvr>
                                        <p:cTn id="47" dur="580">
                                          <p:stCondLst>
                                            <p:cond delay="0"/>
                                          </p:stCondLst>
                                        </p:cTn>
                                        <p:tgtEl>
                                          <p:spTgt spid="3">
                                            <p:txEl>
                                              <p:pRg st="2" end="2"/>
                                            </p:txEl>
                                          </p:spTgt>
                                        </p:tgtEl>
                                      </p:cBhvr>
                                    </p:animEffect>
                                    <p:anim calcmode="lin" valueType="num">
                                      <p:cBhvr>
                                        <p:cTn id="4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xEl>
                                              <p:pRg st="2" end="2"/>
                                            </p:txEl>
                                          </p:spTgt>
                                        </p:tgtEl>
                                      </p:cBhvr>
                                      <p:to x="100000" y="60000"/>
                                    </p:animScale>
                                    <p:animScale>
                                      <p:cBhvr>
                                        <p:cTn id="54" dur="166" decel="50000">
                                          <p:stCondLst>
                                            <p:cond delay="676"/>
                                          </p:stCondLst>
                                        </p:cTn>
                                        <p:tgtEl>
                                          <p:spTgt spid="3">
                                            <p:txEl>
                                              <p:pRg st="2" end="2"/>
                                            </p:txEl>
                                          </p:spTgt>
                                        </p:tgtEl>
                                      </p:cBhvr>
                                      <p:to x="100000" y="100000"/>
                                    </p:animScale>
                                    <p:animScale>
                                      <p:cBhvr>
                                        <p:cTn id="55" dur="26">
                                          <p:stCondLst>
                                            <p:cond delay="1312"/>
                                          </p:stCondLst>
                                        </p:cTn>
                                        <p:tgtEl>
                                          <p:spTgt spid="3">
                                            <p:txEl>
                                              <p:pRg st="2" end="2"/>
                                            </p:txEl>
                                          </p:spTgt>
                                        </p:tgtEl>
                                      </p:cBhvr>
                                      <p:to x="100000" y="80000"/>
                                    </p:animScale>
                                    <p:animScale>
                                      <p:cBhvr>
                                        <p:cTn id="56" dur="166" decel="50000">
                                          <p:stCondLst>
                                            <p:cond delay="1338"/>
                                          </p:stCondLst>
                                        </p:cTn>
                                        <p:tgtEl>
                                          <p:spTgt spid="3">
                                            <p:txEl>
                                              <p:pRg st="2" end="2"/>
                                            </p:txEl>
                                          </p:spTgt>
                                        </p:tgtEl>
                                      </p:cBhvr>
                                      <p:to x="100000" y="100000"/>
                                    </p:animScale>
                                    <p:animScale>
                                      <p:cBhvr>
                                        <p:cTn id="57" dur="26">
                                          <p:stCondLst>
                                            <p:cond delay="1642"/>
                                          </p:stCondLst>
                                        </p:cTn>
                                        <p:tgtEl>
                                          <p:spTgt spid="3">
                                            <p:txEl>
                                              <p:pRg st="2" end="2"/>
                                            </p:txEl>
                                          </p:spTgt>
                                        </p:tgtEl>
                                      </p:cBhvr>
                                      <p:to x="100000" y="90000"/>
                                    </p:animScale>
                                    <p:animScale>
                                      <p:cBhvr>
                                        <p:cTn id="58" dur="166" decel="50000">
                                          <p:stCondLst>
                                            <p:cond delay="1668"/>
                                          </p:stCondLst>
                                        </p:cTn>
                                        <p:tgtEl>
                                          <p:spTgt spid="3">
                                            <p:txEl>
                                              <p:pRg st="2" end="2"/>
                                            </p:txEl>
                                          </p:spTgt>
                                        </p:tgtEl>
                                      </p:cBhvr>
                                      <p:to x="100000" y="100000"/>
                                    </p:animScale>
                                    <p:animScale>
                                      <p:cBhvr>
                                        <p:cTn id="59" dur="26">
                                          <p:stCondLst>
                                            <p:cond delay="1808"/>
                                          </p:stCondLst>
                                        </p:cTn>
                                        <p:tgtEl>
                                          <p:spTgt spid="3">
                                            <p:txEl>
                                              <p:pRg st="2" end="2"/>
                                            </p:txEl>
                                          </p:spTgt>
                                        </p:tgtEl>
                                      </p:cBhvr>
                                      <p:to x="100000" y="95000"/>
                                    </p:animScale>
                                    <p:animScale>
                                      <p:cBhvr>
                                        <p:cTn id="60" dur="166" decel="50000">
                                          <p:stCondLst>
                                            <p:cond delay="1834"/>
                                          </p:stCondLst>
                                        </p:cTn>
                                        <p:tgtEl>
                                          <p:spTgt spid="3">
                                            <p:txEl>
                                              <p:pRg st="2" end="2"/>
                                            </p:txEl>
                                          </p:spTgt>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Effect transition="in" filter="wipe(down)">
                                      <p:cBhvr>
                                        <p:cTn id="63" dur="580">
                                          <p:stCondLst>
                                            <p:cond delay="0"/>
                                          </p:stCondLst>
                                        </p:cTn>
                                        <p:tgtEl>
                                          <p:spTgt spid="3">
                                            <p:txEl>
                                              <p:pRg st="3" end="3"/>
                                            </p:txEl>
                                          </p:spTgt>
                                        </p:tgtEl>
                                      </p:cBhvr>
                                    </p:animEffect>
                                    <p:anim calcmode="lin" valueType="num">
                                      <p:cBhvr>
                                        <p:cTn id="6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3">
                                            <p:txEl>
                                              <p:pRg st="3" end="3"/>
                                            </p:txEl>
                                          </p:spTgt>
                                        </p:tgtEl>
                                      </p:cBhvr>
                                      <p:to x="100000" y="60000"/>
                                    </p:animScale>
                                    <p:animScale>
                                      <p:cBhvr>
                                        <p:cTn id="70" dur="166" decel="50000">
                                          <p:stCondLst>
                                            <p:cond delay="676"/>
                                          </p:stCondLst>
                                        </p:cTn>
                                        <p:tgtEl>
                                          <p:spTgt spid="3">
                                            <p:txEl>
                                              <p:pRg st="3" end="3"/>
                                            </p:txEl>
                                          </p:spTgt>
                                        </p:tgtEl>
                                      </p:cBhvr>
                                      <p:to x="100000" y="100000"/>
                                    </p:animScale>
                                    <p:animScale>
                                      <p:cBhvr>
                                        <p:cTn id="71" dur="26">
                                          <p:stCondLst>
                                            <p:cond delay="1312"/>
                                          </p:stCondLst>
                                        </p:cTn>
                                        <p:tgtEl>
                                          <p:spTgt spid="3">
                                            <p:txEl>
                                              <p:pRg st="3" end="3"/>
                                            </p:txEl>
                                          </p:spTgt>
                                        </p:tgtEl>
                                      </p:cBhvr>
                                      <p:to x="100000" y="80000"/>
                                    </p:animScale>
                                    <p:animScale>
                                      <p:cBhvr>
                                        <p:cTn id="72" dur="166" decel="50000">
                                          <p:stCondLst>
                                            <p:cond delay="1338"/>
                                          </p:stCondLst>
                                        </p:cTn>
                                        <p:tgtEl>
                                          <p:spTgt spid="3">
                                            <p:txEl>
                                              <p:pRg st="3" end="3"/>
                                            </p:txEl>
                                          </p:spTgt>
                                        </p:tgtEl>
                                      </p:cBhvr>
                                      <p:to x="100000" y="100000"/>
                                    </p:animScale>
                                    <p:animScale>
                                      <p:cBhvr>
                                        <p:cTn id="73" dur="26">
                                          <p:stCondLst>
                                            <p:cond delay="1642"/>
                                          </p:stCondLst>
                                        </p:cTn>
                                        <p:tgtEl>
                                          <p:spTgt spid="3">
                                            <p:txEl>
                                              <p:pRg st="3" end="3"/>
                                            </p:txEl>
                                          </p:spTgt>
                                        </p:tgtEl>
                                      </p:cBhvr>
                                      <p:to x="100000" y="90000"/>
                                    </p:animScale>
                                    <p:animScale>
                                      <p:cBhvr>
                                        <p:cTn id="74" dur="166" decel="50000">
                                          <p:stCondLst>
                                            <p:cond delay="1668"/>
                                          </p:stCondLst>
                                        </p:cTn>
                                        <p:tgtEl>
                                          <p:spTgt spid="3">
                                            <p:txEl>
                                              <p:pRg st="3" end="3"/>
                                            </p:txEl>
                                          </p:spTgt>
                                        </p:tgtEl>
                                      </p:cBhvr>
                                      <p:to x="100000" y="100000"/>
                                    </p:animScale>
                                    <p:animScale>
                                      <p:cBhvr>
                                        <p:cTn id="75" dur="26">
                                          <p:stCondLst>
                                            <p:cond delay="1808"/>
                                          </p:stCondLst>
                                        </p:cTn>
                                        <p:tgtEl>
                                          <p:spTgt spid="3">
                                            <p:txEl>
                                              <p:pRg st="3" end="3"/>
                                            </p:txEl>
                                          </p:spTgt>
                                        </p:tgtEl>
                                      </p:cBhvr>
                                      <p:to x="100000" y="95000"/>
                                    </p:animScale>
                                    <p:animScale>
                                      <p:cBhvr>
                                        <p:cTn id="76" dur="166" decel="50000">
                                          <p:stCondLst>
                                            <p:cond delay="1834"/>
                                          </p:stCondLst>
                                        </p:cTn>
                                        <p:tgtEl>
                                          <p:spTgt spid="3">
                                            <p:txEl>
                                              <p:pRg st="3" end="3"/>
                                            </p:txEl>
                                          </p:spTgt>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21AE7-FB65-4DD5-B102-A01F0CE4B661}"/>
              </a:ext>
            </a:extLst>
          </p:cNvPr>
          <p:cNvSpPr>
            <a:spLocks noGrp="1"/>
          </p:cNvSpPr>
          <p:nvPr>
            <p:ph type="title"/>
          </p:nvPr>
        </p:nvSpPr>
        <p:spPr>
          <a:xfrm>
            <a:off x="952131" y="396048"/>
            <a:ext cx="9404723" cy="1400530"/>
          </a:xfrm>
        </p:spPr>
        <p:txBody>
          <a:bodyPr/>
          <a:lstStyle/>
          <a:p>
            <a:r>
              <a:rPr lang="de-DE" dirty="0">
                <a:latin typeface="Bookman Old Style" panose="02050604050505020204" pitchFamily="18" charset="0"/>
              </a:rPr>
              <a:t>Folgen/Risiken für Täter und Opfer</a:t>
            </a:r>
          </a:p>
        </p:txBody>
      </p:sp>
      <p:sp>
        <p:nvSpPr>
          <p:cNvPr id="3" name="Inhaltsplatzhalter 2">
            <a:extLst>
              <a:ext uri="{FF2B5EF4-FFF2-40B4-BE49-F238E27FC236}">
                <a16:creationId xmlns:a16="http://schemas.microsoft.com/office/drawing/2014/main" id="{FB4E5A70-C70B-41C2-8672-1CA25A32C50F}"/>
              </a:ext>
            </a:extLst>
          </p:cNvPr>
          <p:cNvSpPr>
            <a:spLocks noGrp="1"/>
          </p:cNvSpPr>
          <p:nvPr>
            <p:ph sz="half" idx="1"/>
          </p:nvPr>
        </p:nvSpPr>
        <p:spPr/>
        <p:txBody>
          <a:bodyPr/>
          <a:lstStyle/>
          <a:p>
            <a:r>
              <a:rPr lang="de-DE" sz="2400" dirty="0">
                <a:latin typeface="Cooper Black" panose="0208090404030B020404" pitchFamily="18" charset="0"/>
              </a:rPr>
              <a:t>Täter:</a:t>
            </a:r>
          </a:p>
          <a:p>
            <a:pPr>
              <a:buFontTx/>
              <a:buChar char="-"/>
            </a:pPr>
            <a:r>
              <a:rPr lang="de-DE" sz="2400" dirty="0">
                <a:latin typeface="Cooper Black" panose="0208090404030B020404" pitchFamily="18" charset="0"/>
              </a:rPr>
              <a:t>Geldstrafen</a:t>
            </a:r>
          </a:p>
          <a:p>
            <a:pPr>
              <a:buFontTx/>
              <a:buChar char="-"/>
            </a:pPr>
            <a:r>
              <a:rPr lang="de-DE" sz="2400" dirty="0">
                <a:latin typeface="Cooper Black" panose="0208090404030B020404" pitchFamily="18" charset="0"/>
              </a:rPr>
              <a:t>Eine Anzeige kann erstattet werden.</a:t>
            </a:r>
          </a:p>
          <a:p>
            <a:pPr>
              <a:buFontTx/>
              <a:buChar char="-"/>
            </a:pPr>
            <a:r>
              <a:rPr lang="de-DE" sz="2400" dirty="0">
                <a:latin typeface="Cooper Black" panose="0208090404030B020404" pitchFamily="18" charset="0"/>
              </a:rPr>
              <a:t>Psychosoziale Folgen (Suizid Gedanken, Depressionen, niedriges Selbstbewusstsein, usw.)</a:t>
            </a:r>
          </a:p>
          <a:p>
            <a:pPr>
              <a:buFontTx/>
              <a:buChar char="-"/>
            </a:pPr>
            <a:endParaRPr lang="de-DE" sz="2400" dirty="0">
              <a:latin typeface="Cooper Black" panose="0208090404030B020404" pitchFamily="18" charset="0"/>
            </a:endParaRPr>
          </a:p>
          <a:p>
            <a:pPr>
              <a:buFontTx/>
              <a:buChar char="-"/>
            </a:pPr>
            <a:endParaRPr lang="de-DE" sz="2400" dirty="0">
              <a:latin typeface="Cooper Black" panose="0208090404030B020404" pitchFamily="18" charset="0"/>
            </a:endParaRPr>
          </a:p>
          <a:p>
            <a:pPr>
              <a:buFontTx/>
              <a:buChar char="-"/>
            </a:pPr>
            <a:endParaRPr lang="de-DE" dirty="0"/>
          </a:p>
        </p:txBody>
      </p:sp>
      <p:sp>
        <p:nvSpPr>
          <p:cNvPr id="4" name="Inhaltsplatzhalter 3">
            <a:extLst>
              <a:ext uri="{FF2B5EF4-FFF2-40B4-BE49-F238E27FC236}">
                <a16:creationId xmlns:a16="http://schemas.microsoft.com/office/drawing/2014/main" id="{8B5F7186-DED4-4CF6-B5A8-84A25CCEFA20}"/>
              </a:ext>
            </a:extLst>
          </p:cNvPr>
          <p:cNvSpPr>
            <a:spLocks noGrp="1"/>
          </p:cNvSpPr>
          <p:nvPr>
            <p:ph sz="half" idx="2"/>
          </p:nvPr>
        </p:nvSpPr>
        <p:spPr/>
        <p:txBody>
          <a:bodyPr>
            <a:normAutofit/>
          </a:bodyPr>
          <a:lstStyle/>
          <a:p>
            <a:r>
              <a:rPr lang="de-DE" sz="2400" dirty="0">
                <a:latin typeface="Cooper Black" panose="0208090404030B020404" pitchFamily="18" charset="0"/>
              </a:rPr>
              <a:t>Opfer:</a:t>
            </a:r>
          </a:p>
          <a:p>
            <a:pPr>
              <a:buFontTx/>
              <a:buChar char="-"/>
            </a:pPr>
            <a:r>
              <a:rPr lang="de-DE" sz="2400" dirty="0">
                <a:latin typeface="Cooper Black" panose="0208090404030B020404" pitchFamily="18" charset="0"/>
              </a:rPr>
              <a:t>Selbstmordgedanken</a:t>
            </a:r>
          </a:p>
          <a:p>
            <a:pPr>
              <a:buFontTx/>
              <a:buChar char="-"/>
            </a:pPr>
            <a:r>
              <a:rPr lang="de-DE" sz="2400" dirty="0">
                <a:latin typeface="Cooper Black" panose="0208090404030B020404" pitchFamily="18" charset="0"/>
              </a:rPr>
              <a:t>Depressionen</a:t>
            </a:r>
          </a:p>
          <a:p>
            <a:pPr>
              <a:buFontTx/>
              <a:buChar char="-"/>
            </a:pPr>
            <a:r>
              <a:rPr lang="de-DE" sz="2400" dirty="0">
                <a:latin typeface="Cooper Black" panose="0208090404030B020404" pitchFamily="18" charset="0"/>
              </a:rPr>
              <a:t>Schlechtes Selbstwertgefühl</a:t>
            </a:r>
          </a:p>
          <a:p>
            <a:pPr>
              <a:buFontTx/>
              <a:buChar char="-"/>
            </a:pPr>
            <a:r>
              <a:rPr lang="de-DE" sz="2400" dirty="0">
                <a:latin typeface="Cooper Black" panose="0208090404030B020404" pitchFamily="18" charset="0"/>
              </a:rPr>
              <a:t>Soziale Isolierung</a:t>
            </a:r>
          </a:p>
        </p:txBody>
      </p:sp>
      <mc:AlternateContent xmlns:mc="http://schemas.openxmlformats.org/markup-compatibility/2006" xmlns:am3d="http://schemas.microsoft.com/office/drawing/2017/model3d">
        <mc:Choice Requires="am3d">
          <p:graphicFrame>
            <p:nvGraphicFramePr>
              <p:cNvPr id="5" name="3D-Modell 4" descr="Daumen runter Emoji">
                <a:extLst>
                  <a:ext uri="{FF2B5EF4-FFF2-40B4-BE49-F238E27FC236}">
                    <a16:creationId xmlns:a16="http://schemas.microsoft.com/office/drawing/2014/main" id="{3B08B0E9-12F3-4E98-BB08-8B0825ACCB09}"/>
                  </a:ext>
                </a:extLst>
              </p:cNvPr>
              <p:cNvGraphicFramePr>
                <a:graphicFrameLocks noChangeAspect="1"/>
              </p:cNvGraphicFramePr>
              <p:nvPr>
                <p:extLst>
                  <p:ext uri="{D42A27DB-BD31-4B8C-83A1-F6EECF244321}">
                    <p14:modId xmlns:p14="http://schemas.microsoft.com/office/powerpoint/2010/main" val="4147566410"/>
                  </p:ext>
                </p:extLst>
              </p:nvPr>
            </p:nvGraphicFramePr>
            <p:xfrm>
              <a:off x="9067431" y="4279911"/>
              <a:ext cx="2093204" cy="2182041"/>
            </p:xfrm>
            <a:graphic>
              <a:graphicData uri="http://schemas.microsoft.com/office/drawing/2017/model3d">
                <am3d:model3d r:embed="rId2">
                  <am3d:spPr>
                    <a:xfrm>
                      <a:off x="0" y="0"/>
                      <a:ext cx="2093204" cy="2182041"/>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3"/>
                  </am3d:raster>
                  <am3d:objViewport viewportSz="31592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Modell 4" descr="Daumen runter Emoji">
                <a:extLst>
                  <a:ext uri="{FF2B5EF4-FFF2-40B4-BE49-F238E27FC236}">
                    <a16:creationId xmlns:a16="http://schemas.microsoft.com/office/drawing/2014/main" id="{3B08B0E9-12F3-4E98-BB08-8B0825ACCB09}"/>
                  </a:ext>
                </a:extLst>
              </p:cNvPr>
              <p:cNvPicPr>
                <a:picLocks noGrp="1" noRot="1" noChangeAspect="1" noMove="1" noResize="1" noEditPoints="1" noAdjustHandles="1" noChangeArrowheads="1" noChangeShapeType="1" noCrop="1"/>
              </p:cNvPicPr>
              <p:nvPr/>
            </p:nvPicPr>
            <p:blipFill>
              <a:blip r:embed="rId4"/>
              <a:stretch>
                <a:fillRect/>
              </a:stretch>
            </p:blipFill>
            <p:spPr>
              <a:xfrm>
                <a:off x="9067431" y="4279911"/>
                <a:ext cx="2093204" cy="2182041"/>
              </a:xfrm>
              <a:prstGeom prst="rect">
                <a:avLst/>
              </a:prstGeom>
            </p:spPr>
          </p:pic>
        </mc:Fallback>
      </mc:AlternateContent>
    </p:spTree>
    <p:extLst>
      <p:ext uri="{BB962C8B-B14F-4D97-AF65-F5344CB8AC3E}">
        <p14:creationId xmlns:p14="http://schemas.microsoft.com/office/powerpoint/2010/main" val="1759163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mph" presetSubtype="2" fill="hold" nodeType="clickEffect">
                                  <p:stCondLst>
                                    <p:cond delay="0"/>
                                  </p:stCondLst>
                                  <p:childTnLst>
                                    <p:anim calcmode="lin" valueType="num">
                                      <p:cBhvr additive="sum">
                                        <p:cTn id="6" dur="2000" fill="hold"/>
                                        <p:tgtEl>
                                          <p:spTgt spid="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500"/>
                                        <p:tgtEl>
                                          <p:spTgt spid="4">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fade">
                                      <p:cBhvr>
                                        <p:cTn id="50" dur="500"/>
                                        <p:tgtEl>
                                          <p:spTgt spid="4">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BE2EF-3BE7-4BE7-B157-A5ED2D3AC26E}"/>
              </a:ext>
            </a:extLst>
          </p:cNvPr>
          <p:cNvSpPr>
            <a:spLocks noGrp="1"/>
          </p:cNvSpPr>
          <p:nvPr>
            <p:ph type="title"/>
          </p:nvPr>
        </p:nvSpPr>
        <p:spPr/>
        <p:txBody>
          <a:bodyPr/>
          <a:lstStyle/>
          <a:p>
            <a:r>
              <a:rPr lang="de-DE" dirty="0">
                <a:latin typeface="Bookman Old Style" panose="02050604050505020204" pitchFamily="18" charset="0"/>
              </a:rPr>
              <a:t>Verhaltensregeln im Internet</a:t>
            </a:r>
          </a:p>
        </p:txBody>
      </p:sp>
      <p:sp>
        <p:nvSpPr>
          <p:cNvPr id="3" name="Inhaltsplatzhalter 2">
            <a:extLst>
              <a:ext uri="{FF2B5EF4-FFF2-40B4-BE49-F238E27FC236}">
                <a16:creationId xmlns:a16="http://schemas.microsoft.com/office/drawing/2014/main" id="{B3BD52C6-E331-4CE8-832B-4499DCEDB2E0}"/>
              </a:ext>
            </a:extLst>
          </p:cNvPr>
          <p:cNvSpPr>
            <a:spLocks noGrp="1"/>
          </p:cNvSpPr>
          <p:nvPr>
            <p:ph sz="half" idx="1"/>
          </p:nvPr>
        </p:nvSpPr>
        <p:spPr>
          <a:xfrm>
            <a:off x="0" y="1179443"/>
            <a:ext cx="12192000" cy="5076894"/>
          </a:xfrm>
        </p:spPr>
        <p:txBody>
          <a:bodyPr>
            <a:noAutofit/>
          </a:bodyPr>
          <a:lstStyle/>
          <a:p>
            <a:pPr marL="0" indent="0">
              <a:buNone/>
            </a:pPr>
            <a:r>
              <a:rPr lang="de-DE" sz="2400" dirty="0">
                <a:latin typeface="Cooper Black" panose="0208090404030B020404" pitchFamily="18" charset="0"/>
              </a:rPr>
              <a:t>    1. Niemals den echten Namen verwenden</a:t>
            </a:r>
          </a:p>
          <a:p>
            <a:pPr marL="0" indent="0">
              <a:buNone/>
            </a:pPr>
            <a:r>
              <a:rPr lang="de-DE" sz="2400" dirty="0">
                <a:latin typeface="Cooper Black" panose="0208090404030B020404" pitchFamily="18" charset="0"/>
              </a:rPr>
              <a:t>    2. Keinen Fremden vertrauen</a:t>
            </a:r>
          </a:p>
          <a:p>
            <a:r>
              <a:rPr lang="de-DE" sz="2400" dirty="0">
                <a:latin typeface="Cooper Black" panose="0208090404030B020404" pitchFamily="18" charset="0"/>
              </a:rPr>
              <a:t>3. Bei Cybermobbing nicht antworten</a:t>
            </a:r>
          </a:p>
          <a:p>
            <a:r>
              <a:rPr lang="de-DE" sz="2400" dirty="0">
                <a:latin typeface="Cooper Black" panose="0208090404030B020404" pitchFamily="18" charset="0"/>
              </a:rPr>
              <a:t>4. Persönliche Informationen nur vertrauten</a:t>
            </a:r>
          </a:p>
          <a:p>
            <a:r>
              <a:rPr lang="de-DE" sz="2400" dirty="0">
                <a:latin typeface="Cooper Black" panose="0208090404030B020404" pitchFamily="18" charset="0"/>
              </a:rPr>
              <a:t> Internet Seiten/Personen weitergeben.</a:t>
            </a:r>
          </a:p>
          <a:p>
            <a:r>
              <a:rPr lang="de-DE" sz="2400" dirty="0">
                <a:latin typeface="Cooper Black" panose="0208090404030B020404" pitchFamily="18" charset="0"/>
              </a:rPr>
              <a:t>5. So wenig wie möglich von dir selber posten</a:t>
            </a:r>
          </a:p>
          <a:p>
            <a:r>
              <a:rPr lang="de-DE" sz="2400" dirty="0">
                <a:latin typeface="Cooper Black" panose="0208090404030B020404" pitchFamily="18" charset="0"/>
              </a:rPr>
              <a:t>6. Beweise vom Cybermobbing speichern</a:t>
            </a:r>
          </a:p>
          <a:p>
            <a:r>
              <a:rPr lang="de-DE" sz="2400" dirty="0">
                <a:latin typeface="Cooper Black" panose="0208090404030B020404" pitchFamily="18" charset="0"/>
              </a:rPr>
              <a:t>7. In schlimmen Fällen zur Polizei gehen</a:t>
            </a:r>
          </a:p>
          <a:p>
            <a:r>
              <a:rPr lang="de-DE" sz="2400" dirty="0">
                <a:latin typeface="Cooper Black" panose="0208090404030B020404" pitchFamily="18" charset="0"/>
              </a:rPr>
              <a:t>8. Privatsphäre &gt; öffentliche Verwendung</a:t>
            </a:r>
          </a:p>
          <a:p>
            <a:r>
              <a:rPr lang="de-DE" sz="2400" dirty="0">
                <a:latin typeface="Cooper Black" panose="0208090404030B020404" pitchFamily="18" charset="0"/>
              </a:rPr>
              <a:t>9.Täter blockieren</a:t>
            </a:r>
          </a:p>
          <a:p>
            <a:r>
              <a:rPr lang="de-DE" sz="2400" dirty="0">
                <a:latin typeface="Cooper Black" panose="0208090404030B020404" pitchFamily="18" charset="0"/>
              </a:rPr>
              <a:t>10. Bei Problemen Bekannte/Vertrauliche Personen nach Hilfe fragen </a:t>
            </a:r>
          </a:p>
        </p:txBody>
      </p:sp>
      <p:pic>
        <p:nvPicPr>
          <p:cNvPr id="6" name="Inhaltsplatzhalter 5">
            <a:extLst>
              <a:ext uri="{FF2B5EF4-FFF2-40B4-BE49-F238E27FC236}">
                <a16:creationId xmlns:a16="http://schemas.microsoft.com/office/drawing/2014/main" id="{BBF64157-DE0A-4B92-B58C-1A80EA2C2C5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845287" y="3237466"/>
            <a:ext cx="3976066" cy="2162795"/>
          </a:xfrm>
        </p:spPr>
      </p:pic>
    </p:spTree>
    <p:extLst>
      <p:ext uri="{BB962C8B-B14F-4D97-AF65-F5344CB8AC3E}">
        <p14:creationId xmlns:p14="http://schemas.microsoft.com/office/powerpoint/2010/main" val="2123926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F2C1B-CAE0-4F0C-86B4-59ED68CD63AF}"/>
              </a:ext>
            </a:extLst>
          </p:cNvPr>
          <p:cNvSpPr>
            <a:spLocks noGrp="1"/>
          </p:cNvSpPr>
          <p:nvPr>
            <p:ph type="title"/>
          </p:nvPr>
        </p:nvSpPr>
        <p:spPr/>
        <p:txBody>
          <a:bodyPr/>
          <a:lstStyle/>
          <a:p>
            <a:r>
              <a:rPr lang="de-DE" dirty="0">
                <a:latin typeface="Bookman Old Style" panose="02050604050505020204" pitchFamily="18" charset="0"/>
              </a:rPr>
              <a:t>Was tun?</a:t>
            </a:r>
          </a:p>
        </p:txBody>
      </p:sp>
      <p:sp>
        <p:nvSpPr>
          <p:cNvPr id="3" name="Inhaltsplatzhalter 2">
            <a:extLst>
              <a:ext uri="{FF2B5EF4-FFF2-40B4-BE49-F238E27FC236}">
                <a16:creationId xmlns:a16="http://schemas.microsoft.com/office/drawing/2014/main" id="{1637638A-521F-4C32-BB64-0239FBD6E243}"/>
              </a:ext>
            </a:extLst>
          </p:cNvPr>
          <p:cNvSpPr>
            <a:spLocks noGrp="1"/>
          </p:cNvSpPr>
          <p:nvPr>
            <p:ph sz="half" idx="1"/>
          </p:nvPr>
        </p:nvSpPr>
        <p:spPr>
          <a:xfrm>
            <a:off x="304800" y="1431235"/>
            <a:ext cx="5194851" cy="4825103"/>
          </a:xfrm>
        </p:spPr>
        <p:txBody>
          <a:bodyPr>
            <a:normAutofit fontScale="70000" lnSpcReduction="20000"/>
          </a:bodyPr>
          <a:lstStyle/>
          <a:p>
            <a:r>
              <a:rPr lang="de-DE" sz="2400" dirty="0">
                <a:latin typeface="Cooper Black" panose="0208090404030B020404" pitchFamily="18" charset="0"/>
              </a:rPr>
              <a:t>Eine vertraute Person an der Schule ansprechen.</a:t>
            </a:r>
          </a:p>
          <a:p>
            <a:r>
              <a:rPr lang="de-DE" sz="2400" dirty="0">
                <a:latin typeface="Cooper Black" panose="0208090404030B020404" pitchFamily="18" charset="0"/>
              </a:rPr>
              <a:t>An unserer Schule:</a:t>
            </a:r>
          </a:p>
          <a:p>
            <a:pPr marL="0" indent="0">
              <a:buNone/>
            </a:pPr>
            <a:r>
              <a:rPr lang="de-DE" sz="2400" dirty="0">
                <a:latin typeface="Cooper Black" panose="0208090404030B020404" pitchFamily="18" charset="0"/>
              </a:rPr>
              <a:t>- Medienscouts (begleitet von Frau </a:t>
            </a:r>
            <a:r>
              <a:rPr lang="de-DE" sz="2400" dirty="0" err="1">
                <a:latin typeface="Cooper Black" panose="0208090404030B020404" pitchFamily="18" charset="0"/>
              </a:rPr>
              <a:t>Barduhn</a:t>
            </a:r>
            <a:r>
              <a:rPr lang="de-DE" sz="2400" dirty="0">
                <a:latin typeface="Cooper Black" panose="0208090404030B020404" pitchFamily="18" charset="0"/>
              </a:rPr>
              <a:t> und Frau </a:t>
            </a:r>
            <a:r>
              <a:rPr lang="de-DE" sz="2400" dirty="0" err="1">
                <a:latin typeface="Cooper Black" panose="0208090404030B020404" pitchFamily="18" charset="0"/>
              </a:rPr>
              <a:t>Remler</a:t>
            </a:r>
            <a:r>
              <a:rPr lang="de-DE" sz="2400" dirty="0">
                <a:latin typeface="Cooper Black" panose="0208090404030B020404" pitchFamily="18" charset="0"/>
              </a:rPr>
              <a:t>), </a:t>
            </a:r>
            <a:r>
              <a:rPr lang="de-DE" sz="2400" dirty="0" err="1">
                <a:latin typeface="Cooper Black" panose="0208090404030B020404" pitchFamily="18" charset="0"/>
              </a:rPr>
              <a:t>Beratunslehrerinnen</a:t>
            </a:r>
            <a:r>
              <a:rPr lang="de-DE" sz="2400" dirty="0">
                <a:latin typeface="Cooper Black" panose="0208090404030B020404" pitchFamily="18" charset="0"/>
              </a:rPr>
              <a:t> (Frau </a:t>
            </a:r>
            <a:r>
              <a:rPr lang="de-DE" sz="2400" dirty="0" err="1">
                <a:latin typeface="Cooper Black" panose="0208090404030B020404" pitchFamily="18" charset="0"/>
              </a:rPr>
              <a:t>Grotelüschen</a:t>
            </a:r>
            <a:r>
              <a:rPr lang="de-DE" sz="2400" dirty="0">
                <a:latin typeface="Cooper Black" panose="0208090404030B020404" pitchFamily="18" charset="0"/>
              </a:rPr>
              <a:t> und Frau </a:t>
            </a:r>
            <a:r>
              <a:rPr lang="de-DE" sz="2400" dirty="0" err="1">
                <a:latin typeface="Cooper Black" panose="0208090404030B020404" pitchFamily="18" charset="0"/>
              </a:rPr>
              <a:t>Remler</a:t>
            </a:r>
            <a:r>
              <a:rPr lang="de-DE" sz="2400" dirty="0">
                <a:latin typeface="Cooper Black" panose="0208090404030B020404" pitchFamily="18" charset="0"/>
              </a:rPr>
              <a:t>), </a:t>
            </a:r>
          </a:p>
          <a:p>
            <a:pPr marL="0" indent="0">
              <a:buNone/>
            </a:pPr>
            <a:endParaRPr lang="de-DE" sz="2400" dirty="0">
              <a:latin typeface="Cooper Black" panose="0208090404030B020404" pitchFamily="18" charset="0"/>
            </a:endParaRPr>
          </a:p>
          <a:p>
            <a:r>
              <a:rPr lang="de-DE" sz="2400" dirty="0">
                <a:latin typeface="Cooper Black" panose="0208090404030B020404" pitchFamily="18" charset="0"/>
              </a:rPr>
              <a:t>Die bestimmten Personen blockieren.</a:t>
            </a:r>
          </a:p>
          <a:p>
            <a:r>
              <a:rPr lang="de-DE" sz="2400" dirty="0">
                <a:latin typeface="Cooper Black" panose="0208090404030B020404" pitchFamily="18" charset="0"/>
              </a:rPr>
              <a:t>Bei Drohungen eine Anzeige erstatten</a:t>
            </a:r>
          </a:p>
          <a:p>
            <a:r>
              <a:rPr lang="de-DE" sz="2400" dirty="0">
                <a:latin typeface="Cooper Black" panose="0208090404030B020404" pitchFamily="18" charset="0"/>
              </a:rPr>
              <a:t>Nicht antworten.</a:t>
            </a:r>
          </a:p>
          <a:p>
            <a:r>
              <a:rPr lang="de-DE" sz="2400" dirty="0">
                <a:latin typeface="Cooper Black" panose="0208090404030B020404" pitchFamily="18" charset="0"/>
              </a:rPr>
              <a:t>Beweise sichern!</a:t>
            </a:r>
          </a:p>
          <a:p>
            <a:r>
              <a:rPr lang="de-DE" sz="2400" dirty="0">
                <a:latin typeface="Cooper Black" panose="0208090404030B020404" pitchFamily="18" charset="0"/>
              </a:rPr>
              <a:t>Keine Schwäche zeige</a:t>
            </a:r>
            <a:r>
              <a:rPr lang="de-DE" dirty="0">
                <a:latin typeface="Cooper Black" panose="0208090404030B020404" pitchFamily="18" charset="0"/>
              </a:rPr>
              <a:t>n.</a:t>
            </a:r>
          </a:p>
          <a:p>
            <a:pPr marL="0" indent="0">
              <a:buNone/>
            </a:pPr>
            <a:endParaRPr lang="de-DE" dirty="0"/>
          </a:p>
          <a:p>
            <a:pPr marL="0" indent="0">
              <a:buNone/>
            </a:pPr>
            <a:r>
              <a:rPr lang="de-DE" dirty="0">
                <a:hlinkClick r:id="rId2"/>
              </a:rPr>
              <a:t>https://www.handysektor.de/artikel/tipps-gegen-cybermobbing/</a:t>
            </a:r>
            <a:endParaRPr lang="de-DE" dirty="0"/>
          </a:p>
          <a:p>
            <a:pPr marL="0" indent="0">
              <a:buNone/>
            </a:pPr>
            <a:endParaRPr lang="de-DE" dirty="0"/>
          </a:p>
          <a:p>
            <a:endParaRPr lang="de-DE" dirty="0"/>
          </a:p>
        </p:txBody>
      </p:sp>
      <p:pic>
        <p:nvPicPr>
          <p:cNvPr id="6" name="Inhaltsplatzhalter 5">
            <a:extLst>
              <a:ext uri="{FF2B5EF4-FFF2-40B4-BE49-F238E27FC236}">
                <a16:creationId xmlns:a16="http://schemas.microsoft.com/office/drawing/2014/main" id="{BC9B6E0F-35C0-4930-95E1-8375FA7EB253}"/>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5654675" y="2060575"/>
            <a:ext cx="4550812" cy="3465582"/>
          </a:xfrm>
        </p:spPr>
      </p:pic>
    </p:spTree>
    <p:extLst>
      <p:ext uri="{BB962C8B-B14F-4D97-AF65-F5344CB8AC3E}">
        <p14:creationId xmlns:p14="http://schemas.microsoft.com/office/powerpoint/2010/main" val="3814591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 calcmode="lin" valueType="num">
                                      <p:cBhvr>
                                        <p:cTn id="71"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3CC8D-D206-4946-A2FB-C20DB8F7DDF9}"/>
              </a:ext>
            </a:extLst>
          </p:cNvPr>
          <p:cNvSpPr>
            <a:spLocks noGrp="1"/>
          </p:cNvSpPr>
          <p:nvPr>
            <p:ph type="title"/>
          </p:nvPr>
        </p:nvSpPr>
        <p:spPr/>
        <p:txBody>
          <a:bodyPr/>
          <a:lstStyle/>
          <a:p>
            <a:r>
              <a:rPr lang="de-DE" dirty="0">
                <a:latin typeface="Bookman Old Style" panose="02050604050505020204" pitchFamily="18" charset="0"/>
              </a:rPr>
              <a:t>Beispiele für Aussagen im Bereich „Cybermobbing“</a:t>
            </a:r>
          </a:p>
        </p:txBody>
      </p:sp>
      <p:sp>
        <p:nvSpPr>
          <p:cNvPr id="3" name="Inhaltsplatzhalter 2">
            <a:extLst>
              <a:ext uri="{FF2B5EF4-FFF2-40B4-BE49-F238E27FC236}">
                <a16:creationId xmlns:a16="http://schemas.microsoft.com/office/drawing/2014/main" id="{CF720D68-9C89-4CBC-8752-15A230CEC68C}"/>
              </a:ext>
            </a:extLst>
          </p:cNvPr>
          <p:cNvSpPr>
            <a:spLocks noGrp="1"/>
          </p:cNvSpPr>
          <p:nvPr>
            <p:ph sz="half" idx="1"/>
          </p:nvPr>
        </p:nvSpPr>
        <p:spPr/>
        <p:txBody>
          <a:bodyPr/>
          <a:lstStyle/>
          <a:p>
            <a:r>
              <a:rPr lang="de-DE" sz="2400" dirty="0">
                <a:latin typeface="Cooper Black" panose="0208090404030B020404" pitchFamily="18" charset="0"/>
              </a:rPr>
              <a:t>„Du bist hässlich“</a:t>
            </a:r>
          </a:p>
          <a:p>
            <a:r>
              <a:rPr lang="de-DE" sz="2400" dirty="0">
                <a:latin typeface="Cooper Black" panose="0208090404030B020404" pitchFamily="18" charset="0"/>
              </a:rPr>
              <a:t>„Du wirst nie etwas können“</a:t>
            </a:r>
          </a:p>
          <a:p>
            <a:r>
              <a:rPr lang="de-DE" sz="2400" dirty="0">
                <a:latin typeface="Cooper Black" panose="0208090404030B020404" pitchFamily="18" charset="0"/>
              </a:rPr>
              <a:t>„Loser“</a:t>
            </a:r>
          </a:p>
          <a:p>
            <a:r>
              <a:rPr lang="de-DE" sz="2400" dirty="0">
                <a:latin typeface="Cooper Black" panose="0208090404030B020404" pitchFamily="18" charset="0"/>
              </a:rPr>
              <a:t>„Lass dich ja nicht mehr blicken“</a:t>
            </a:r>
          </a:p>
          <a:p>
            <a:r>
              <a:rPr lang="de-DE" sz="2400" dirty="0">
                <a:latin typeface="Cooper Black" panose="0208090404030B020404" pitchFamily="18" charset="0"/>
              </a:rPr>
              <a:t>„Du bist nutzlos“</a:t>
            </a:r>
          </a:p>
          <a:p>
            <a:endParaRPr lang="de-DE" dirty="0"/>
          </a:p>
        </p:txBody>
      </p:sp>
      <mc:AlternateContent xmlns:mc="http://schemas.openxmlformats.org/markup-compatibility/2006" xmlns:am3d="http://schemas.microsoft.com/office/drawing/2017/model3d">
        <mc:Choice Requires="am3d">
          <p:graphicFrame>
            <p:nvGraphicFramePr>
              <p:cNvPr id="5" name="Inhaltsplatzhalter 4" descr="Verwirrtes Gesicht Emoji">
                <a:extLst>
                  <a:ext uri="{FF2B5EF4-FFF2-40B4-BE49-F238E27FC236}">
                    <a16:creationId xmlns:a16="http://schemas.microsoft.com/office/drawing/2014/main" id="{11B0F6BE-2B02-48F2-AC18-E1AD5112C044}"/>
                  </a:ext>
                </a:extLst>
              </p:cNvPr>
              <p:cNvGraphicFramePr>
                <a:graphicFrameLocks noGrp="1" noChangeAspect="1"/>
              </p:cNvGraphicFramePr>
              <p:nvPr>
                <p:ph sz="half" idx="2"/>
                <p:extLst>
                  <p:ext uri="{D42A27DB-BD31-4B8C-83A1-F6EECF244321}">
                    <p14:modId xmlns:p14="http://schemas.microsoft.com/office/powerpoint/2010/main" val="1896614221"/>
                  </p:ext>
                </p:extLst>
              </p:nvPr>
            </p:nvGraphicFramePr>
            <p:xfrm>
              <a:off x="6666706" y="1563758"/>
              <a:ext cx="2371725" cy="3440996"/>
            </p:xfrm>
            <a:graphic>
              <a:graphicData uri="http://schemas.microsoft.com/office/drawing/2017/model3d">
                <am3d:model3d r:embed="rId2">
                  <am3d:spPr>
                    <a:xfrm>
                      <a:off x="0" y="0"/>
                      <a:ext cx="2371725" cy="3440996"/>
                    </a:xfrm>
                    <a:prstGeom prst="rect">
                      <a:avLst/>
                    </a:prstGeom>
                  </am3d:spPr>
                  <am3d:camera>
                    <am3d:pos x="0" y="0" z="81469193"/>
                    <am3d:up dx="0" dy="36000000" dz="0"/>
                    <am3d:lookAt x="0" y="0" z="0"/>
                    <am3d:perspective fov="2700000"/>
                  </am3d:camera>
                  <am3d:trans>
                    <am3d:meterPerModelUnit n="95238" d="1000000"/>
                    <am3d:preTrans dx="3" dy="-17999993" dz="78601"/>
                    <am3d:scale>
                      <am3d:sx n="1000000" d="1000000"/>
                      <am3d:sy n="1000000" d="1000000"/>
                      <am3d:sz n="1000000" d="1000000"/>
                    </am3d:scale>
                    <am3d:rot ax="700658" ay="801437" az="164021"/>
                    <am3d:postTrans dx="0" dy="0" dz="0"/>
                  </am3d:trans>
                  <am3d:raster rName="Office3DRenderer" rVer="16.0.8326">
                    <am3d:blip r:embed="rId3"/>
                  </am3d:raster>
                  <am3d:objViewport viewportSz="42005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Inhaltsplatzhalter 4" descr="Verwirrtes Gesicht Emoji">
                <a:extLst>
                  <a:ext uri="{FF2B5EF4-FFF2-40B4-BE49-F238E27FC236}">
                    <a16:creationId xmlns:a16="http://schemas.microsoft.com/office/drawing/2014/main" id="{11B0F6BE-2B02-48F2-AC18-E1AD5112C044}"/>
                  </a:ext>
                </a:extLst>
              </p:cNvPr>
              <p:cNvPicPr>
                <a:picLocks noGrp="1" noRot="1" noChangeAspect="1" noMove="1" noResize="1" noEditPoints="1" noAdjustHandles="1" noChangeArrowheads="1" noChangeShapeType="1" noCrop="1"/>
              </p:cNvPicPr>
              <p:nvPr/>
            </p:nvPicPr>
            <p:blipFill>
              <a:blip r:embed="rId4"/>
              <a:stretch>
                <a:fillRect/>
              </a:stretch>
            </p:blipFill>
            <p:spPr>
              <a:xfrm>
                <a:off x="6666706" y="1563758"/>
                <a:ext cx="2371725" cy="3440996"/>
              </a:xfrm>
              <a:prstGeom prst="rect">
                <a:avLst/>
              </a:prstGeom>
            </p:spPr>
          </p:pic>
        </mc:Fallback>
      </mc:AlternateContent>
    </p:spTree>
    <p:extLst>
      <p:ext uri="{BB962C8B-B14F-4D97-AF65-F5344CB8AC3E}">
        <p14:creationId xmlns:p14="http://schemas.microsoft.com/office/powerpoint/2010/main" val="38355951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F7C66-EDFC-441C-9990-59776568A375}"/>
              </a:ext>
            </a:extLst>
          </p:cNvPr>
          <p:cNvSpPr>
            <a:spLocks noGrp="1"/>
          </p:cNvSpPr>
          <p:nvPr>
            <p:ph type="title"/>
          </p:nvPr>
        </p:nvSpPr>
        <p:spPr/>
        <p:txBody>
          <a:bodyPr/>
          <a:lstStyle/>
          <a:p>
            <a:r>
              <a:rPr lang="de-DE" dirty="0">
                <a:latin typeface="Bookman Old Style" panose="02050604050505020204" pitchFamily="18" charset="0"/>
              </a:rPr>
              <a:t>Gründe für ein solches Verhalten des Täters</a:t>
            </a:r>
            <a:br>
              <a:rPr lang="de-DE" dirty="0">
                <a:latin typeface="Bookman Old Style" panose="02050604050505020204" pitchFamily="18" charset="0"/>
              </a:rPr>
            </a:br>
            <a:endParaRPr lang="de-DE" dirty="0">
              <a:latin typeface="Bookman Old Style" panose="02050604050505020204" pitchFamily="18" charset="0"/>
            </a:endParaRPr>
          </a:p>
        </p:txBody>
      </p:sp>
      <p:sp>
        <p:nvSpPr>
          <p:cNvPr id="3" name="Inhaltsplatzhalter 2">
            <a:extLst>
              <a:ext uri="{FF2B5EF4-FFF2-40B4-BE49-F238E27FC236}">
                <a16:creationId xmlns:a16="http://schemas.microsoft.com/office/drawing/2014/main" id="{38A1C122-3EC1-4E91-884B-15CD5A7673A2}"/>
              </a:ext>
            </a:extLst>
          </p:cNvPr>
          <p:cNvSpPr>
            <a:spLocks noGrp="1"/>
          </p:cNvSpPr>
          <p:nvPr>
            <p:ph sz="half" idx="1"/>
          </p:nvPr>
        </p:nvSpPr>
        <p:spPr>
          <a:xfrm>
            <a:off x="646111" y="2054087"/>
            <a:ext cx="6972973" cy="4342687"/>
          </a:xfrm>
        </p:spPr>
        <p:txBody>
          <a:bodyPr/>
          <a:lstStyle/>
          <a:p>
            <a:r>
              <a:rPr lang="de-DE" sz="2400" dirty="0">
                <a:latin typeface="Cooper Black" panose="0208090404030B020404" pitchFamily="18" charset="0"/>
              </a:rPr>
              <a:t>Langeweile</a:t>
            </a:r>
          </a:p>
          <a:p>
            <a:r>
              <a:rPr lang="de-DE" sz="2400" dirty="0">
                <a:latin typeface="Cooper Black" panose="0208090404030B020404" pitchFamily="18" charset="0"/>
              </a:rPr>
              <a:t>Der Täter hat irgendeine Vorgeschichte mit dem Opfer.</a:t>
            </a:r>
          </a:p>
          <a:p>
            <a:r>
              <a:rPr lang="de-DE" sz="2400" dirty="0">
                <a:latin typeface="Cooper Black" panose="0208090404030B020404" pitchFamily="18" charset="0"/>
              </a:rPr>
              <a:t>Aus Spaß </a:t>
            </a:r>
          </a:p>
          <a:p>
            <a:r>
              <a:rPr lang="de-DE" sz="2400" dirty="0">
                <a:latin typeface="Cooper Black" panose="0208090404030B020404" pitchFamily="18" charset="0"/>
              </a:rPr>
              <a:t>Aus schlechter Laune</a:t>
            </a:r>
          </a:p>
          <a:p>
            <a:r>
              <a:rPr lang="de-DE" sz="2400" dirty="0">
                <a:latin typeface="Cooper Black" panose="0208090404030B020404" pitchFamily="18" charset="0"/>
              </a:rPr>
              <a:t>Eifersucht</a:t>
            </a:r>
          </a:p>
        </p:txBody>
      </p:sp>
      <mc:AlternateContent xmlns:mc="http://schemas.openxmlformats.org/markup-compatibility/2006" xmlns:am3d="http://schemas.microsoft.com/office/drawing/2017/model3d">
        <mc:Choice Requires="am3d">
          <p:graphicFrame>
            <p:nvGraphicFramePr>
              <p:cNvPr id="10" name="Inhaltsplatzhalter 9" descr="Ängstliches Gesicht">
                <a:extLst>
                  <a:ext uri="{FF2B5EF4-FFF2-40B4-BE49-F238E27FC236}">
                    <a16:creationId xmlns:a16="http://schemas.microsoft.com/office/drawing/2014/main" id="{D2A2E956-F76A-4296-B05F-6842A78B080B}"/>
                  </a:ext>
                </a:extLst>
              </p:cNvPr>
              <p:cNvGraphicFramePr>
                <a:graphicFrameLocks noGrp="1" noChangeAspect="1"/>
              </p:cNvGraphicFramePr>
              <p:nvPr>
                <p:ph sz="half" idx="2"/>
                <p:extLst>
                  <p:ext uri="{D42A27DB-BD31-4B8C-83A1-F6EECF244321}">
                    <p14:modId xmlns:p14="http://schemas.microsoft.com/office/powerpoint/2010/main" val="3934904655"/>
                  </p:ext>
                </p:extLst>
              </p:nvPr>
            </p:nvGraphicFramePr>
            <p:xfrm>
              <a:off x="9052098" y="2631845"/>
              <a:ext cx="2371725" cy="1594309"/>
            </p:xfrm>
            <a:graphic>
              <a:graphicData uri="http://schemas.microsoft.com/office/drawing/2017/model3d">
                <am3d:model3d r:embed="rId2">
                  <am3d:spPr>
                    <a:xfrm>
                      <a:off x="0" y="0"/>
                      <a:ext cx="2371725" cy="1594309"/>
                    </a:xfrm>
                    <a:prstGeom prst="rect">
                      <a:avLst/>
                    </a:prstGeom>
                  </am3d:spPr>
                  <am3d:camera>
                    <am3d:pos x="0" y="0" z="81028246"/>
                    <am3d:up dx="0" dy="36000000" dz="0"/>
                    <am3d:lookAt x="0" y="0" z="0"/>
                    <am3d:perspective fov="2700000"/>
                  </am3d:camera>
                  <am3d:trans>
                    <am3d:meterPerModelUnit n="60891706" d="1000000"/>
                    <am3d:preTrans dx="0" dy="33510" dz="1087834"/>
                    <am3d:scale>
                      <am3d:sx n="1000000" d="1000000"/>
                      <am3d:sy n="1000000" d="1000000"/>
                      <am3d:sz n="1000000" d="1000000"/>
                    </am3d:scale>
                    <am3d:rot/>
                    <am3d:postTrans dx="0" dy="0" dz="0"/>
                  </am3d:trans>
                  <am3d:raster rName="Office3DRenderer" rVer="16.0.8326">
                    <am3d:blip r:embed="rId3"/>
                  </am3d:raster>
                  <am3d:objViewport viewportSz="28011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Inhaltsplatzhalter 9" descr="Ängstliches Gesicht">
                <a:extLst>
                  <a:ext uri="{FF2B5EF4-FFF2-40B4-BE49-F238E27FC236}">
                    <a16:creationId xmlns:a16="http://schemas.microsoft.com/office/drawing/2014/main" id="{D2A2E956-F76A-4296-B05F-6842A78B080B}"/>
                  </a:ext>
                </a:extLst>
              </p:cNvPr>
              <p:cNvPicPr>
                <a:picLocks noGrp="1" noRot="1" noChangeAspect="1" noMove="1" noResize="1" noEditPoints="1" noAdjustHandles="1" noChangeArrowheads="1" noChangeShapeType="1" noCrop="1"/>
              </p:cNvPicPr>
              <p:nvPr/>
            </p:nvPicPr>
            <p:blipFill>
              <a:blip r:embed="rId4"/>
              <a:stretch>
                <a:fillRect/>
              </a:stretch>
            </p:blipFill>
            <p:spPr>
              <a:xfrm>
                <a:off x="9052098" y="2631845"/>
                <a:ext cx="2371725" cy="1594309"/>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l 10" descr="Stirn runzelndes Gesicht Emoji">
                <a:extLst>
                  <a:ext uri="{FF2B5EF4-FFF2-40B4-BE49-F238E27FC236}">
                    <a16:creationId xmlns:a16="http://schemas.microsoft.com/office/drawing/2014/main" id="{1BD4D0B3-5F31-4A74-B337-2E202406E911}"/>
                  </a:ext>
                </a:extLst>
              </p:cNvPr>
              <p:cNvGraphicFramePr>
                <a:graphicFrameLocks noChangeAspect="1"/>
              </p:cNvGraphicFramePr>
              <p:nvPr>
                <p:extLst>
                  <p:ext uri="{D42A27DB-BD31-4B8C-83A1-F6EECF244321}">
                    <p14:modId xmlns:p14="http://schemas.microsoft.com/office/powerpoint/2010/main" val="1131706380"/>
                  </p:ext>
                </p:extLst>
              </p:nvPr>
            </p:nvGraphicFramePr>
            <p:xfrm>
              <a:off x="6971974" y="1581215"/>
              <a:ext cx="3018835" cy="2025838"/>
            </p:xfrm>
            <a:graphic>
              <a:graphicData uri="http://schemas.microsoft.com/office/drawing/2017/model3d">
                <am3d:model3d r:embed="rId5">
                  <am3d:spPr>
                    <a:xfrm>
                      <a:off x="0" y="0"/>
                      <a:ext cx="3018835" cy="2025838"/>
                    </a:xfrm>
                    <a:prstGeom prst="rect">
                      <a:avLst/>
                    </a:prstGeom>
                  </am3d:spPr>
                  <am3d:camera>
                    <am3d:pos x="0" y="0" z="80935541"/>
                    <am3d:up dx="0" dy="36000000" dz="0"/>
                    <am3d:lookAt x="0" y="0" z="0"/>
                    <am3d:perspective fov="2700000"/>
                  </am3d:camera>
                  <am3d:trans>
                    <am3d:meterPerModelUnit n="94300" d="1000000"/>
                    <am3d:preTrans dx="233" dy="-17822845" dz="-177264"/>
                    <am3d:scale>
                      <am3d:sx n="1000000" d="1000000"/>
                      <am3d:sy n="1000000" d="1000000"/>
                      <am3d:sz n="1000000" d="1000000"/>
                    </am3d:scale>
                    <am3d:rot/>
                    <am3d:postTrans dx="0" dy="0" dz="0"/>
                  </am3d:trans>
                  <am3d:raster rName="Office3DRenderer" rVer="16.0.8326">
                    <am3d:blip r:embed="rId6"/>
                  </am3d:raster>
                  <am3d:objViewport viewportSz="36134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l 10" descr="Stirn runzelndes Gesicht Emoji">
                <a:extLst>
                  <a:ext uri="{FF2B5EF4-FFF2-40B4-BE49-F238E27FC236}">
                    <a16:creationId xmlns:a16="http://schemas.microsoft.com/office/drawing/2014/main" id="{1BD4D0B3-5F31-4A74-B337-2E202406E911}"/>
                  </a:ext>
                </a:extLst>
              </p:cNvPr>
              <p:cNvPicPr>
                <a:picLocks noGrp="1" noRot="1" noChangeAspect="1" noMove="1" noResize="1" noEditPoints="1" noAdjustHandles="1" noChangeArrowheads="1" noChangeShapeType="1" noCrop="1"/>
              </p:cNvPicPr>
              <p:nvPr/>
            </p:nvPicPr>
            <p:blipFill>
              <a:blip r:embed="rId7"/>
              <a:stretch>
                <a:fillRect/>
              </a:stretch>
            </p:blipFill>
            <p:spPr>
              <a:xfrm>
                <a:off x="6971974" y="1581215"/>
                <a:ext cx="3018835" cy="2025838"/>
              </a:xfrm>
              <a:prstGeom prst="rect">
                <a:avLst/>
              </a:prstGeom>
            </p:spPr>
          </p:pic>
        </mc:Fallback>
      </mc:AlternateContent>
      <p:pic>
        <p:nvPicPr>
          <p:cNvPr id="13" name="Grafik 12">
            <a:extLst>
              <a:ext uri="{FF2B5EF4-FFF2-40B4-BE49-F238E27FC236}">
                <a16:creationId xmlns:a16="http://schemas.microsoft.com/office/drawing/2014/main" id="{E8A758CE-819D-4AFA-9678-B31F99E6D8A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348472" y="3988994"/>
            <a:ext cx="3578087" cy="2025838"/>
          </a:xfrm>
          <a:prstGeom prst="rect">
            <a:avLst/>
          </a:prstGeom>
        </p:spPr>
      </p:pic>
      <mc:AlternateContent xmlns:mc="http://schemas.openxmlformats.org/markup-compatibility/2006">
        <mc:Choice xmlns:am3d="http://schemas.microsoft.com/office/drawing/2017/model3d" Requires="am3d">
          <p:graphicFrame>
            <p:nvGraphicFramePr>
              <p:cNvPr id="4" name="3D-Modell 3" descr="Rotes Pluszeichen">
                <a:extLst>
                  <a:ext uri="{FF2B5EF4-FFF2-40B4-BE49-F238E27FC236}">
                    <a16:creationId xmlns:a16="http://schemas.microsoft.com/office/drawing/2014/main" id="{B389F46C-CDC1-4104-BC68-DCB04E43968A}"/>
                  </a:ext>
                </a:extLst>
              </p:cNvPr>
              <p:cNvGraphicFramePr>
                <a:graphicFrameLocks noChangeAspect="1"/>
              </p:cNvGraphicFramePr>
              <p:nvPr>
                <p:extLst>
                  <p:ext uri="{D42A27DB-BD31-4B8C-83A1-F6EECF244321}">
                    <p14:modId xmlns:p14="http://schemas.microsoft.com/office/powerpoint/2010/main" val="2888519445"/>
                  </p:ext>
                </p:extLst>
              </p:nvPr>
            </p:nvGraphicFramePr>
            <p:xfrm rot="18967204">
              <a:off x="5522399" y="239569"/>
              <a:ext cx="6105469" cy="6048321"/>
            </p:xfrm>
            <a:graphic>
              <a:graphicData uri="http://schemas.microsoft.com/office/drawing/2017/model3d">
                <am3d:model3d r:embed="rId10">
                  <am3d:spPr>
                    <a:xfrm rot="18967204">
                      <a:off x="0" y="0"/>
                      <a:ext cx="6105469" cy="6048321"/>
                    </a:xfrm>
                    <a:prstGeom prst="rect">
                      <a:avLst/>
                    </a:prstGeom>
                  </am3d:spPr>
                  <am3d:camera>
                    <am3d:pos x="0" y="0" z="66594550"/>
                    <am3d:up dx="0" dy="36000000" dz="0"/>
                    <am3d:lookAt x="0" y="0" z="0"/>
                    <am3d:perspective fov="2700000"/>
                  </am3d:camera>
                  <am3d:trans>
                    <am3d:meterPerModelUnit n="3021293" d="1000000"/>
                    <am3d:preTrans dx="39466" dy="-17999980" dz="144"/>
                    <am3d:scale>
                      <am3d:sx n="1000000" d="1000000"/>
                      <am3d:sy n="1000000" d="1000000"/>
                      <am3d:sz n="1000000" d="1000000"/>
                    </am3d:scale>
                    <am3d:rot ax="-348180" ay="623697" az="-63042"/>
                    <am3d:postTrans dx="0" dy="0" dz="0"/>
                  </am3d:trans>
                  <am3d:raster rName="Office3DRenderer" rVer="16.0.8326">
                    <am3d:blip r:embed="rId11"/>
                  </am3d:raster>
                  <am3d:objViewport viewportSz="88486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Modell 3" descr="Rotes Pluszeichen">
                <a:extLst>
                  <a:ext uri="{FF2B5EF4-FFF2-40B4-BE49-F238E27FC236}">
                    <a16:creationId xmlns:a16="http://schemas.microsoft.com/office/drawing/2014/main" id="{B389F46C-CDC1-4104-BC68-DCB04E43968A}"/>
                  </a:ext>
                </a:extLst>
              </p:cNvPr>
              <p:cNvPicPr>
                <a:picLocks noGrp="1" noRot="1" noChangeAspect="1" noMove="1" noResize="1" noEditPoints="1" noAdjustHandles="1" noChangeArrowheads="1" noChangeShapeType="1" noCrop="1"/>
              </p:cNvPicPr>
              <p:nvPr/>
            </p:nvPicPr>
            <p:blipFill>
              <a:blip r:embed="rId11"/>
              <a:stretch>
                <a:fillRect/>
              </a:stretch>
            </p:blipFill>
            <p:spPr>
              <a:xfrm rot="18967204">
                <a:off x="5522399" y="239569"/>
                <a:ext cx="6105469" cy="6048321"/>
              </a:xfrm>
              <a:prstGeom prst="rect">
                <a:avLst/>
              </a:prstGeom>
            </p:spPr>
          </p:pic>
        </mc:Fallback>
      </mc:AlternateContent>
      <p:sp>
        <p:nvSpPr>
          <p:cNvPr id="6" name="Textfeld 5">
            <a:extLst>
              <a:ext uri="{FF2B5EF4-FFF2-40B4-BE49-F238E27FC236}">
                <a16:creationId xmlns:a16="http://schemas.microsoft.com/office/drawing/2014/main" id="{A81DC2FB-754B-4D44-89B3-0FE07945FBEB}"/>
              </a:ext>
            </a:extLst>
          </p:cNvPr>
          <p:cNvSpPr txBox="1"/>
          <p:nvPr/>
        </p:nvSpPr>
        <p:spPr>
          <a:xfrm>
            <a:off x="5923723" y="3019498"/>
            <a:ext cx="6443425" cy="1938992"/>
          </a:xfrm>
          <a:prstGeom prst="rect">
            <a:avLst/>
          </a:prstGeom>
          <a:noFill/>
        </p:spPr>
        <p:txBody>
          <a:bodyPr wrap="square" rtlCol="0">
            <a:spAutoFit/>
          </a:bodyPr>
          <a:lstStyle/>
          <a:p>
            <a:r>
              <a:rPr lang="de-DE" sz="4000" dirty="0">
                <a:highlight>
                  <a:srgbClr val="FF0000"/>
                </a:highlight>
                <a:latin typeface="Cooper Black" panose="0208090404030B020404" pitchFamily="18" charset="0"/>
              </a:rPr>
              <a:t>Dies sind keine Gründe um Menschen runterzumachen</a:t>
            </a:r>
          </a:p>
        </p:txBody>
      </p:sp>
    </p:spTree>
    <p:extLst>
      <p:ext uri="{BB962C8B-B14F-4D97-AF65-F5344CB8AC3E}">
        <p14:creationId xmlns:p14="http://schemas.microsoft.com/office/powerpoint/2010/main" val="309577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9" presetClass="emph" presetSubtype="2" fill="hold" nodeType="clickEffect">
                                  <p:stCondLst>
                                    <p:cond delay="0"/>
                                  </p:stCondLst>
                                  <p:childTnLst>
                                    <p:anim calcmode="lin" valueType="num">
                                      <p:cBhvr additive="sum">
                                        <p:cTn id="36" dur="2000" fill="hold"/>
                                        <p:tgtEl>
                                          <p:spTgt spid="11"/>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37" dur="2000" fill="hold"/>
                                        <p:tgtEl>
                                          <p:spTgt spid="11"/>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38" dur="2000" fill="hold"/>
                                        <p:tgtEl>
                                          <p:spTgt spid="11"/>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39" dur="2000" fill="hold"/>
                                        <p:tgtEl>
                                          <p:spTgt spid="11"/>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0" dur="2000" fill="hold"/>
                                        <p:tgtEl>
                                          <p:spTgt spid="11"/>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60" presetClass="entr" presetSubtype="12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additive="sum">
                                        <p:cTn id="46" dur="1000" fill="hold"/>
                                        <p:tgtEl>
                                          <p:spTgt spid="10"/>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47" dur="1000" fill="hold"/>
                                        <p:tgtEl>
                                          <p:spTgt spid="10"/>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8" dur="1000" fill="hold"/>
                                        <p:tgtEl>
                                          <p:spTgt spid="10"/>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9" dur="1000" fill="hold"/>
                                        <p:tgtEl>
                                          <p:spTgt spid="10"/>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0" presetClass="entr" presetSubtype="128"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additive="sum">
                                        <p:cTn id="61" dur="1000" fill="hold"/>
                                        <p:tgtEl>
                                          <p:spTgt spid="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62" dur="1000" fill="hold"/>
                                        <p:tgtEl>
                                          <p:spTgt spid="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63" dur="1000" fill="hold"/>
                                        <p:tgtEl>
                                          <p:spTgt spid="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64" dur="1000" fill="hold"/>
                                        <p:tgtEl>
                                          <p:spTgt spid="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C48C1-A490-44BD-AF33-A103A3EB8A33}"/>
              </a:ext>
            </a:extLst>
          </p:cNvPr>
          <p:cNvSpPr>
            <a:spLocks noGrp="1"/>
          </p:cNvSpPr>
          <p:nvPr>
            <p:ph type="title"/>
          </p:nvPr>
        </p:nvSpPr>
        <p:spPr/>
        <p:txBody>
          <a:bodyPr/>
          <a:lstStyle/>
          <a:p>
            <a:r>
              <a:rPr lang="de-DE" dirty="0">
                <a:latin typeface="Bookman Old Style" panose="02050604050505020204" pitchFamily="18" charset="0"/>
              </a:rPr>
              <a:t>Wie viele sind von Cybermobbing betroffen?</a:t>
            </a:r>
          </a:p>
        </p:txBody>
      </p:sp>
      <p:sp>
        <p:nvSpPr>
          <p:cNvPr id="3" name="Inhaltsplatzhalter 2">
            <a:extLst>
              <a:ext uri="{FF2B5EF4-FFF2-40B4-BE49-F238E27FC236}">
                <a16:creationId xmlns:a16="http://schemas.microsoft.com/office/drawing/2014/main" id="{46CCDFF4-6CB0-4B10-A834-349BB4579F67}"/>
              </a:ext>
            </a:extLst>
          </p:cNvPr>
          <p:cNvSpPr>
            <a:spLocks noGrp="1"/>
          </p:cNvSpPr>
          <p:nvPr>
            <p:ph sz="half" idx="1"/>
          </p:nvPr>
        </p:nvSpPr>
        <p:spPr>
          <a:xfrm>
            <a:off x="1103312" y="2060575"/>
            <a:ext cx="6344410" cy="4195763"/>
          </a:xfrm>
        </p:spPr>
        <p:txBody>
          <a:bodyPr>
            <a:noAutofit/>
          </a:bodyPr>
          <a:lstStyle/>
          <a:p>
            <a:r>
              <a:rPr lang="de-DE" sz="2400" dirty="0">
                <a:latin typeface="Cooper Black" panose="0208090404030B020404" pitchFamily="18" charset="0"/>
              </a:rPr>
              <a:t>Wie verbreitet Cybermobbing in Deutschland ist, verrät ein Blick auf drei wissenschaftliche Studien aus den Jahren 2017 bis 2019.  </a:t>
            </a:r>
          </a:p>
          <a:p>
            <a:r>
              <a:rPr lang="de-DE" sz="2400" dirty="0">
                <a:latin typeface="Cooper Black" panose="0208090404030B020404" pitchFamily="18" charset="0"/>
              </a:rPr>
              <a:t>Den Studien zufolge sind aktuell durchschnittlich 8 bis 14 % der Kinder, Jugendliche und junge Erwachsene Opfer von Mobbing im Netz – also ist ungefähr jede/r Zehnte betroffen.</a:t>
            </a:r>
          </a:p>
        </p:txBody>
      </p:sp>
      <p:pic>
        <p:nvPicPr>
          <p:cNvPr id="6" name="Inhaltsplatzhalter 5">
            <a:extLst>
              <a:ext uri="{FF2B5EF4-FFF2-40B4-BE49-F238E27FC236}">
                <a16:creationId xmlns:a16="http://schemas.microsoft.com/office/drawing/2014/main" id="{9F3B0741-29F0-464D-895D-B6C1157923EF}"/>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8027953" y="2123523"/>
            <a:ext cx="2742682" cy="3476033"/>
          </a:xfrm>
        </p:spPr>
      </p:pic>
    </p:spTree>
    <p:extLst>
      <p:ext uri="{BB962C8B-B14F-4D97-AF65-F5344CB8AC3E}">
        <p14:creationId xmlns:p14="http://schemas.microsoft.com/office/powerpoint/2010/main" val="112342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0</TotalTime>
  <Words>548</Words>
  <Application>Microsoft Office PowerPoint</Application>
  <PresentationFormat>Breitbild</PresentationFormat>
  <Paragraphs>75</Paragraphs>
  <Slides>12</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vt:i4>
      </vt:variant>
    </vt:vector>
  </HeadingPairs>
  <TitlesOfParts>
    <vt:vector size="19" baseType="lpstr">
      <vt:lpstr>Arial</vt:lpstr>
      <vt:lpstr>Book Antiqua</vt:lpstr>
      <vt:lpstr>Bookman Old Style</vt:lpstr>
      <vt:lpstr>Century Gothic</vt:lpstr>
      <vt:lpstr>Cooper Black</vt:lpstr>
      <vt:lpstr>Wingdings 3</vt:lpstr>
      <vt:lpstr>Ion</vt:lpstr>
      <vt:lpstr>Cybermobbing</vt:lpstr>
      <vt:lpstr>Erklärung- Was ist „Cybermobbing“</vt:lpstr>
      <vt:lpstr>Ursprung</vt:lpstr>
      <vt:lpstr>Folgen/Risiken für Täter und Opfer</vt:lpstr>
      <vt:lpstr>Verhaltensregeln im Internet</vt:lpstr>
      <vt:lpstr>Was tun?</vt:lpstr>
      <vt:lpstr>Beispiele für Aussagen im Bereich „Cybermobbing“</vt:lpstr>
      <vt:lpstr>Gründe für ein solches Verhalten des Täters </vt:lpstr>
      <vt:lpstr>Wie viele sind von Cybermobbing betroffen?</vt:lpstr>
      <vt:lpstr>Eigene Aspekte</vt:lpstr>
      <vt:lpstr>Quellenangabe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Cybermobbing</dc:title>
  <dc:creator>Paulina Marie Schütte</dc:creator>
  <cp:lastModifiedBy>Svenja Quicker</cp:lastModifiedBy>
  <cp:revision>31</cp:revision>
  <dcterms:created xsi:type="dcterms:W3CDTF">2022-03-28T08:31:13Z</dcterms:created>
  <dcterms:modified xsi:type="dcterms:W3CDTF">2022-05-23T08:07:35Z</dcterms:modified>
</cp:coreProperties>
</file>